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</p:sldIdLst>
  <p:sldSz cx="11531600" cy="6489700"/>
  <p:notesSz cx="11531600" cy="6489700"/>
  <p:defaultTextStyle>
    <a:defPPr>
      <a:defRPr kern="0"/>
    </a:def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94"/>
  </p:normalViewPr>
  <p:slideViewPr>
    <p:cSldViewPr>
      <p:cViewPr varScale="1">
        <p:scale>
          <a:sx n="128" d="100"/>
          <a:sy n="128" d="100"/>
        </p:scale>
        <p:origin x="744" y="17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jpg>
</file>

<file path=ppt/media/image11.png>
</file>

<file path=ppt/media/image12.png>
</file>

<file path=ppt/media/image13.jpg>
</file>

<file path=ppt/media/image14.png>
</file>

<file path=ppt/media/image15.png>
</file>

<file path=ppt/media/image16.jpg>
</file>

<file path=ppt/media/image17.jpg>
</file>

<file path=ppt/media/image18.jpg>
</file>

<file path=ppt/media/image2.jpg>
</file>

<file path=ppt/media/image3.jpg>
</file>

<file path=ppt/media/image4.png>
</file>

<file path=ppt/media/image5.pn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864870" y="2011807"/>
            <a:ext cx="9801860" cy="13628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729740" y="3634232"/>
            <a:ext cx="8072120" cy="16224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sz="1500" b="0" i="0">
                <a:solidFill>
                  <a:schemeClr val="tx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576580" y="1492631"/>
            <a:ext cx="5016246" cy="4283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5938774" y="1492631"/>
            <a:ext cx="5016246" cy="42832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006826" y="1797050"/>
            <a:ext cx="1517947" cy="311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50" b="1" i="0">
                <a:solidFill>
                  <a:schemeClr val="tx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6130924" y="2197100"/>
            <a:ext cx="4797425" cy="259715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500" b="0" i="0">
                <a:solidFill>
                  <a:schemeClr val="tx1"/>
                </a:solidFill>
                <a:latin typeface="Noto Sans"/>
                <a:cs typeface="Noto Sans"/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3920744" y="6035421"/>
            <a:ext cx="3690112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576580" y="6035421"/>
            <a:ext cx="2652268" cy="3244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10/8/23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0751342" y="6128619"/>
            <a:ext cx="596265" cy="25907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350" b="0" i="0">
                <a:solidFill>
                  <a:srgbClr val="1281B0"/>
                </a:solidFill>
                <a:latin typeface="Noto Sans"/>
                <a:cs typeface="Noto Sans"/>
              </a:defRPr>
            </a:lvl1pPr>
          </a:lstStyle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‹nº›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ednalva.felix@ufsm.br" TargetMode="External"/><Relationship Id="rId7" Type="http://schemas.openxmlformats.org/officeDocument/2006/relationships/image" Target="../media/image2.jpg"/><Relationship Id="rId2" Type="http://schemas.openxmlformats.org/officeDocument/2006/relationships/hyperlink" Target="mailto:luisa.bock@acad.ufsm.br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.png"/><Relationship Id="rId5" Type="http://schemas.openxmlformats.org/officeDocument/2006/relationships/hyperlink" Target="mailto:rita.pauli@gmail.com" TargetMode="External"/><Relationship Id="rId4" Type="http://schemas.openxmlformats.org/officeDocument/2006/relationships/hyperlink" Target="mailto:sibele.oliveira@ufsm.br" TargetMode="Externa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www.planalto.gov.br/ccivil_03/constituicao/emendas/emc/emc106.ht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aopaulo.sp.leg.br/escoladoparlamento/wp-content/uploads/sites/5/2022/08/EBOOK_Desafios-do-desenvolvimento-brasileiro-po%CC%81s-Covid-19.pdf" TargetMode="External"/><Relationship Id="rId2" Type="http://schemas.openxmlformats.org/officeDocument/2006/relationships/hyperlink" Target="https://repositorio.ufu.br/handle/123456789/35495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www.braziliankeynesianreview.org/BKR/article/view/200" TargetMode="Externa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ortaldocomercio.org.br/publicacoes/" TargetMode="External"/><Relationship Id="rId2" Type="http://schemas.openxmlformats.org/officeDocument/2006/relationships/hyperlink" Target="https://www.ipea.gov.br/portal/images/stories/PDFs/TDs/td_2209.pdf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hyperlink" Target="https://www.cnnbrasil.com.br/business/igp-m-entenda-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ibge.gov.br/explica/inflacao.php" TargetMode="External"/><Relationship Id="rId2" Type="http://schemas.openxmlformats.org/officeDocument/2006/relationships/hyperlink" Target="https://www.ibge.gov.br/estatisticas/economicas/precos-e-custos/9256-indice-nacional-de-precos-ao-consumidor-amplo.html?t=series-historicas&amp;utm_source=landing&amp;utm_medium=explica&amp;utm_campaign=inflacao&amp;plano-real-mes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ipeadata.gov.br/Default.aspx" TargetMode="External"/><Relationship Id="rId7" Type="http://schemas.openxmlformats.org/officeDocument/2006/relationships/image" Target="../media/image2.jpg"/><Relationship Id="rId2" Type="http://schemas.openxmlformats.org/officeDocument/2006/relationships/hyperlink" Target="https://www.ibge.gov.br/estatisticas/economicas/contas-nacionais/9300-contas-nacionais-trimestrais.html" TargetMode="Externa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hyperlink" Target="https://issuu.com/oecd.publishing/docs/e0112esp_brz_prt" TargetMode="External"/><Relationship Id="rId4" Type="http://schemas.openxmlformats.org/officeDocument/2006/relationships/hyperlink" Target="https://blog.euemdia.com.br/endividamento-das-familias/" TargetMode="Externa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ccsa.ufrn.br/portal/wp-content/uploads/2020/05/TROV&#195;O-2020-PANDEMIA-E-DESIGUALDADE.pdf" TargetMode="External"/><Relationship Id="rId2" Type="http://schemas.openxmlformats.org/officeDocument/2006/relationships/hyperlink" Target="https://static.poder360.com.br/2017/07/ponteparaofuturo.pdf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2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7.jp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2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static.poder360.com.br/2017/07/ponteparaofuturo.pdf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2.jpg"/><Relationship Id="rId5" Type="http://schemas.openxmlformats.org/officeDocument/2006/relationships/image" Target="../media/image1.png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632172" y="1530350"/>
            <a:ext cx="10260965" cy="59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50" spc="105" dirty="0"/>
              <a:t>Consumo</a:t>
            </a:r>
            <a:r>
              <a:rPr sz="3750" spc="150" dirty="0"/>
              <a:t> </a:t>
            </a:r>
            <a:r>
              <a:rPr sz="3750" dirty="0"/>
              <a:t>e</a:t>
            </a:r>
            <a:r>
              <a:rPr sz="3750" spc="150" dirty="0"/>
              <a:t> </a:t>
            </a:r>
            <a:r>
              <a:rPr sz="3750" dirty="0"/>
              <a:t>endividamento</a:t>
            </a:r>
            <a:r>
              <a:rPr sz="3750" spc="150" dirty="0"/>
              <a:t> </a:t>
            </a:r>
            <a:r>
              <a:rPr sz="3750" spc="50" dirty="0"/>
              <a:t>das</a:t>
            </a:r>
            <a:r>
              <a:rPr sz="3750" spc="150" dirty="0"/>
              <a:t> </a:t>
            </a:r>
            <a:r>
              <a:rPr sz="3750" dirty="0"/>
              <a:t>famílias</a:t>
            </a:r>
            <a:r>
              <a:rPr sz="3750" spc="145" dirty="0"/>
              <a:t> </a:t>
            </a:r>
            <a:r>
              <a:rPr sz="3750" spc="-10" dirty="0"/>
              <a:t>brasileiras:</a:t>
            </a:r>
            <a:endParaRPr sz="3750"/>
          </a:p>
        </p:txBody>
      </p:sp>
      <p:sp>
        <p:nvSpPr>
          <p:cNvPr id="3" name="object 3"/>
          <p:cNvSpPr txBox="1"/>
          <p:nvPr/>
        </p:nvSpPr>
        <p:spPr>
          <a:xfrm>
            <a:off x="2954039" y="2311400"/>
            <a:ext cx="5617210" cy="368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2250" b="1" dirty="0">
                <a:latin typeface="Calibri"/>
                <a:cs typeface="Calibri"/>
              </a:rPr>
              <a:t>uma</a:t>
            </a:r>
            <a:r>
              <a:rPr sz="2250" b="1" spc="55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análise</a:t>
            </a:r>
            <a:r>
              <a:rPr sz="2250" b="1" spc="50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para</a:t>
            </a:r>
            <a:r>
              <a:rPr sz="2250" b="1" spc="55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o</a:t>
            </a:r>
            <a:r>
              <a:rPr sz="2250" b="1" spc="55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período</a:t>
            </a:r>
            <a:r>
              <a:rPr sz="2250" b="1" spc="50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entre</a:t>
            </a:r>
            <a:r>
              <a:rPr sz="2250" b="1" spc="55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2013</a:t>
            </a:r>
            <a:r>
              <a:rPr sz="2250" b="1" spc="55" dirty="0">
                <a:latin typeface="Calibri"/>
                <a:cs typeface="Calibri"/>
              </a:rPr>
              <a:t> </a:t>
            </a:r>
            <a:r>
              <a:rPr sz="2250" b="1" dirty="0">
                <a:latin typeface="Calibri"/>
                <a:cs typeface="Calibri"/>
              </a:rPr>
              <a:t>e</a:t>
            </a:r>
            <a:r>
              <a:rPr sz="2250" b="1" spc="50" dirty="0">
                <a:latin typeface="Calibri"/>
                <a:cs typeface="Calibri"/>
              </a:rPr>
              <a:t> </a:t>
            </a:r>
            <a:r>
              <a:rPr sz="2250" b="1" spc="110" dirty="0">
                <a:latin typeface="Calibri"/>
                <a:cs typeface="Calibri"/>
              </a:rPr>
              <a:t>2022</a:t>
            </a:r>
            <a:endParaRPr sz="2250">
              <a:latin typeface="Calibri"/>
              <a:cs typeface="Calibri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1541115" y="3349625"/>
            <a:ext cx="844296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00"/>
              </a:spcBef>
            </a:pP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Luísa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Gisele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404040"/>
                </a:solidFill>
                <a:latin typeface="Calibri"/>
                <a:cs typeface="Calibri"/>
              </a:rPr>
              <a:t>Böck</a:t>
            </a:r>
            <a:r>
              <a:rPr sz="1875" b="1" spc="-15" baseline="24444" dirty="0">
                <a:solidFill>
                  <a:srgbClr val="404040"/>
                </a:solidFill>
                <a:latin typeface="Calibri"/>
                <a:cs typeface="Calibri"/>
              </a:rPr>
              <a:t>1</a:t>
            </a:r>
            <a:r>
              <a:rPr sz="1500" b="1" spc="-10" dirty="0">
                <a:solidFill>
                  <a:srgbClr val="404040"/>
                </a:solidFill>
                <a:latin typeface="Calibri"/>
                <a:cs typeface="Calibri"/>
              </a:rPr>
              <a:t>,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Ednalva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Felix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das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Neves</a:t>
            </a:r>
            <a:r>
              <a:rPr sz="1875" b="1" baseline="24444" dirty="0">
                <a:solidFill>
                  <a:srgbClr val="404040"/>
                </a:solidFill>
                <a:latin typeface="Calibri"/>
                <a:cs typeface="Calibri"/>
              </a:rPr>
              <a:t>2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,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Sibele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Vasconcelos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de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Oliveira</a:t>
            </a:r>
            <a:r>
              <a:rPr sz="1875" b="1" baseline="24444" dirty="0">
                <a:solidFill>
                  <a:srgbClr val="404040"/>
                </a:solidFill>
                <a:latin typeface="Calibri"/>
                <a:cs typeface="Calibri"/>
              </a:rPr>
              <a:t>3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,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Rita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Inês</a:t>
            </a:r>
            <a:r>
              <a:rPr sz="1500" b="1" spc="90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dirty="0">
                <a:solidFill>
                  <a:srgbClr val="404040"/>
                </a:solidFill>
                <a:latin typeface="Calibri"/>
                <a:cs typeface="Calibri"/>
              </a:rPr>
              <a:t>Paetzhold</a:t>
            </a:r>
            <a:r>
              <a:rPr sz="1500" b="1" spc="85" dirty="0">
                <a:solidFill>
                  <a:srgbClr val="404040"/>
                </a:solidFill>
                <a:latin typeface="Calibri"/>
                <a:cs typeface="Calibri"/>
              </a:rPr>
              <a:t> </a:t>
            </a:r>
            <a:r>
              <a:rPr sz="1500" b="1" spc="-10" dirty="0">
                <a:solidFill>
                  <a:srgbClr val="404040"/>
                </a:solidFill>
                <a:latin typeface="Calibri"/>
                <a:cs typeface="Calibri"/>
              </a:rPr>
              <a:t>Pauli</a:t>
            </a:r>
            <a:r>
              <a:rPr sz="1875" b="1" spc="-15" baseline="24444" dirty="0">
                <a:solidFill>
                  <a:srgbClr val="404040"/>
                </a:solidFill>
                <a:latin typeface="Calibri"/>
                <a:cs typeface="Calibri"/>
              </a:rPr>
              <a:t>4</a:t>
            </a:r>
            <a:endParaRPr sz="1875" baseline="24444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3932783" y="3863975"/>
            <a:ext cx="7021195" cy="1717039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R="30480" algn="r">
              <a:lnSpc>
                <a:spcPct val="100000"/>
              </a:lnSpc>
              <a:spcBef>
                <a:spcPts val="125"/>
              </a:spcBef>
            </a:pPr>
            <a:r>
              <a:rPr sz="1200" baseline="27777" dirty="0">
                <a:solidFill>
                  <a:srgbClr val="404040"/>
                </a:solidFill>
                <a:latin typeface="Noto Sans"/>
                <a:cs typeface="Noto Sans"/>
              </a:rPr>
              <a:t>1</a:t>
            </a:r>
            <a:r>
              <a:rPr sz="1200" spc="150" baseline="27777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Graduada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em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Ciências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Econômicas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pela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Universidade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Federal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Santa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Maria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(UFSM).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E-mail: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luisa.bock@acad.ufsm.br</a:t>
            </a:r>
            <a:endParaRPr sz="950">
              <a:latin typeface="Noto Sans"/>
              <a:cs typeface="Noto Sans"/>
            </a:endParaRPr>
          </a:p>
          <a:p>
            <a:pPr marL="187325" marR="30480" indent="-187325" algn="r">
              <a:lnSpc>
                <a:spcPct val="177600"/>
              </a:lnSpc>
              <a:buSzPct val="84210"/>
              <a:buAutoNum type="arabicPlain" startAt="2"/>
              <a:tabLst>
                <a:tab pos="187325" algn="l"/>
              </a:tabLst>
            </a:pP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Professora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Departamento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Economia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Relações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Internacionais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Programa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Pós-Graduação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em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404040"/>
                </a:solidFill>
                <a:latin typeface="Noto Sans"/>
                <a:cs typeface="Noto Sans"/>
              </a:rPr>
              <a:t>Economia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Desenvolvimento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Universidade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Federal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Santa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Maria.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E-mail: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ednalva.felix@ufsm.br</a:t>
            </a:r>
            <a:endParaRPr sz="950">
              <a:latin typeface="Noto Sans"/>
              <a:cs typeface="Noto Sans"/>
            </a:endParaRPr>
          </a:p>
          <a:p>
            <a:pPr marL="187325" marR="30480" indent="-187325" algn="r">
              <a:lnSpc>
                <a:spcPct val="177600"/>
              </a:lnSpc>
              <a:buSzPct val="84210"/>
              <a:buAutoNum type="arabicPlain" startAt="2"/>
              <a:tabLst>
                <a:tab pos="187325" algn="l"/>
              </a:tabLst>
            </a:pP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Professora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Departamento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Economia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Relações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Internacionais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Programa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Pós-Graduação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em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404040"/>
                </a:solidFill>
                <a:latin typeface="Noto Sans"/>
                <a:cs typeface="Noto Sans"/>
              </a:rPr>
              <a:t>Economia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Desenvolvimento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Universidade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Federal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Santa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Maria.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E-mail: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  <a:hlinkClick r:id="rId4"/>
              </a:rPr>
              <a:t>sibele.oliveira@ufsm.br</a:t>
            </a:r>
            <a:endParaRPr sz="950">
              <a:latin typeface="Noto Sans"/>
              <a:cs typeface="Noto Sans"/>
            </a:endParaRPr>
          </a:p>
          <a:p>
            <a:pPr marL="187325" marR="30480" indent="-187325" algn="r">
              <a:lnSpc>
                <a:spcPct val="177600"/>
              </a:lnSpc>
              <a:buSzPct val="84210"/>
              <a:buAutoNum type="arabicPlain" startAt="2"/>
              <a:tabLst>
                <a:tab pos="187325" algn="l"/>
              </a:tabLst>
            </a:pP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Professora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Departamento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Economia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Relações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Internacionais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Programa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Pós-Graduação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em</a:t>
            </a:r>
            <a:r>
              <a:rPr sz="950" spc="60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404040"/>
                </a:solidFill>
                <a:latin typeface="Noto Sans"/>
                <a:cs typeface="Noto Sans"/>
              </a:rPr>
              <a:t>Economia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Desenvolvimento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Universidade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Federal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de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Santa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Maria.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404040"/>
                </a:solidFill>
                <a:latin typeface="Noto Sans"/>
                <a:cs typeface="Noto Sans"/>
              </a:rPr>
              <a:t>E-mail:</a:t>
            </a:r>
            <a:r>
              <a:rPr sz="950" spc="65" dirty="0">
                <a:solidFill>
                  <a:srgbClr val="40404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  <a:hlinkClick r:id="rId5"/>
              </a:rPr>
              <a:t>rita.pauli@gmail.com</a:t>
            </a:r>
            <a:endParaRPr sz="950">
              <a:latin typeface="Noto Sans"/>
              <a:cs typeface="Noto Sans"/>
            </a:endParaRPr>
          </a:p>
        </p:txBody>
      </p:sp>
      <p:pic>
        <p:nvPicPr>
          <p:cNvPr id="6" name="object 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1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609599" y="2857499"/>
            <a:ext cx="10306050" cy="9525"/>
          </a:xfrm>
          <a:custGeom>
            <a:avLst/>
            <a:gdLst/>
            <a:ahLst/>
            <a:cxnLst/>
            <a:rect l="l" t="t" r="r" b="b"/>
            <a:pathLst>
              <a:path w="10306050" h="9525">
                <a:moveTo>
                  <a:pt x="10306049" y="9524"/>
                </a:moveTo>
                <a:lnTo>
                  <a:pt x="0" y="9524"/>
                </a:lnTo>
                <a:lnTo>
                  <a:pt x="0" y="0"/>
                </a:lnTo>
                <a:lnTo>
                  <a:pt x="10306049" y="0"/>
                </a:lnTo>
                <a:lnTo>
                  <a:pt x="10306049" y="9524"/>
                </a:lnTo>
                <a:close/>
              </a:path>
            </a:pathLst>
          </a:custGeom>
          <a:solidFill>
            <a:srgbClr val="666666"/>
          </a:solidFill>
        </p:spPr>
        <p:txBody>
          <a:bodyPr wrap="square" lIns="0" tIns="0" rIns="0" bIns="0" rtlCol="0"/>
          <a:lstStyle/>
          <a:p>
            <a:endParaRPr/>
          </a:p>
        </p:txBody>
      </p:sp>
      <p:graphicFrame>
        <p:nvGraphicFramePr>
          <p:cNvPr id="3" name="object 3"/>
          <p:cNvGraphicFramePr>
            <a:graphicFrameLocks noGrp="1"/>
          </p:cNvGraphicFramePr>
          <p:nvPr/>
        </p:nvGraphicFramePr>
        <p:xfrm>
          <a:off x="628649" y="1843087"/>
          <a:ext cx="10267950" cy="614045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7048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431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669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952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1811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14045">
                <a:tc>
                  <a:txBody>
                    <a:bodyPr/>
                    <a:lstStyle/>
                    <a:p>
                      <a:pPr marL="185420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sz="1500" b="1" spc="-25" dirty="0">
                          <a:latin typeface="Noto Sans"/>
                          <a:cs typeface="Noto Sans"/>
                        </a:rPr>
                        <a:t>PIB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190500" marB="0"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672465" marR="432434" indent="-239395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sz="1500" b="1" dirty="0">
                          <a:latin typeface="Noto Sans"/>
                          <a:cs typeface="Noto Sans"/>
                        </a:rPr>
                        <a:t>Consumo</a:t>
                      </a:r>
                      <a:r>
                        <a:rPr sz="1500" b="1" spc="-10" dirty="0">
                          <a:latin typeface="Noto Sans"/>
                          <a:cs typeface="Noto Sans"/>
                        </a:rPr>
                        <a:t> </a:t>
                      </a:r>
                      <a:r>
                        <a:rPr sz="1500" b="1" spc="-25" dirty="0">
                          <a:latin typeface="Noto Sans"/>
                          <a:cs typeface="Noto Sans"/>
                        </a:rPr>
                        <a:t>das </a:t>
                      </a:r>
                      <a:r>
                        <a:rPr sz="1500" b="1" spc="-10" dirty="0">
                          <a:latin typeface="Noto Sans"/>
                          <a:cs typeface="Noto Sans"/>
                        </a:rPr>
                        <a:t>Famílias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2857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628015" marR="440690" indent="-187960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sz="1500" b="1" dirty="0">
                          <a:latin typeface="Noto Sans"/>
                          <a:cs typeface="Noto Sans"/>
                        </a:rPr>
                        <a:t>Consumo </a:t>
                      </a:r>
                      <a:r>
                        <a:rPr sz="1500" b="1" spc="-25" dirty="0">
                          <a:latin typeface="Noto Sans"/>
                          <a:cs typeface="Noto Sans"/>
                        </a:rPr>
                        <a:t>do </a:t>
                      </a:r>
                      <a:r>
                        <a:rPr sz="1500" b="1" spc="-10" dirty="0">
                          <a:latin typeface="Noto Sans"/>
                          <a:cs typeface="Noto Sans"/>
                        </a:rPr>
                        <a:t>Governo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2857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1278255" marR="203835" indent="-1075690">
                        <a:lnSpc>
                          <a:spcPct val="112500"/>
                        </a:lnSpc>
                        <a:spcBef>
                          <a:spcPts val="225"/>
                        </a:spcBef>
                      </a:pPr>
                      <a:r>
                        <a:rPr sz="1500" b="1" dirty="0">
                          <a:latin typeface="Noto Sans"/>
                          <a:cs typeface="Noto Sans"/>
                        </a:rPr>
                        <a:t>Formação Bruta do </a:t>
                      </a:r>
                      <a:r>
                        <a:rPr sz="1500" b="1" spc="-10" dirty="0">
                          <a:latin typeface="Noto Sans"/>
                          <a:cs typeface="Noto Sans"/>
                        </a:rPr>
                        <a:t>Capital </a:t>
                      </a:r>
                      <a:r>
                        <a:rPr sz="1500" b="1" spc="-20" dirty="0">
                          <a:latin typeface="Noto Sans"/>
                          <a:cs typeface="Noto Sans"/>
                        </a:rPr>
                        <a:t>Fixo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28575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52069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sz="1500" b="1" spc="-10" dirty="0">
                          <a:latin typeface="Noto Sans"/>
                          <a:cs typeface="Noto Sans"/>
                        </a:rPr>
                        <a:t>Exportação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190500" marB="0">
                    <a:lnL w="19050">
                      <a:solidFill>
                        <a:srgbClr val="FFFFFF"/>
                      </a:solidFill>
                      <a:prstDash val="solid"/>
                    </a:lnL>
                    <a:lnR w="19050">
                      <a:solidFill>
                        <a:srgbClr val="FFFFFF"/>
                      </a:solidFill>
                      <a:prstDash val="solid"/>
                    </a:lnR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tc>
                  <a:txBody>
                    <a:bodyPr/>
                    <a:lstStyle/>
                    <a:p>
                      <a:pPr marL="56515">
                        <a:lnSpc>
                          <a:spcPct val="100000"/>
                        </a:lnSpc>
                        <a:spcBef>
                          <a:spcPts val="1500"/>
                        </a:spcBef>
                      </a:pPr>
                      <a:r>
                        <a:rPr sz="1500" b="1" spc="-10" dirty="0">
                          <a:latin typeface="Noto Sans"/>
                          <a:cs typeface="Noto Sans"/>
                        </a:rPr>
                        <a:t>Importação</a:t>
                      </a:r>
                      <a:endParaRPr sz="1500">
                        <a:latin typeface="Noto Sans"/>
                        <a:cs typeface="Noto Sans"/>
                      </a:endParaRPr>
                    </a:p>
                  </a:txBody>
                  <a:tcPr marL="0" marR="0" marT="190500" marB="0">
                    <a:lnL w="19050">
                      <a:solidFill>
                        <a:srgbClr val="FFFFFF"/>
                      </a:solidFill>
                      <a:prstDash val="solid"/>
                    </a:lnL>
                    <a:lnB w="9525">
                      <a:solidFill>
                        <a:srgbClr val="DDDDDD"/>
                      </a:solidFill>
                      <a:prstDash val="solid"/>
                    </a:lnB>
                    <a:solidFill>
                      <a:srgbClr val="FFE9D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4" name="object 4"/>
          <p:cNvSpPr txBox="1"/>
          <p:nvPr/>
        </p:nvSpPr>
        <p:spPr>
          <a:xfrm>
            <a:off x="596899" y="1577975"/>
            <a:ext cx="10331450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2294255" algn="l"/>
                <a:tab pos="10318115" algn="l"/>
              </a:tabLst>
            </a:pPr>
            <a:r>
              <a:rPr sz="1350" u="sng" dirty="0">
                <a:uFill>
                  <a:solidFill>
                    <a:srgbClr val="666666"/>
                  </a:solidFill>
                </a:uFill>
                <a:latin typeface="Times New Roman"/>
                <a:cs typeface="Times New Roman"/>
              </a:rPr>
              <a:t>	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Quadro</a:t>
            </a:r>
            <a:r>
              <a:rPr sz="1350" b="1" u="sng" spc="-1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1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-</a:t>
            </a:r>
            <a:r>
              <a:rPr sz="1350" b="1" u="sng" spc="-1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Variação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do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PIB</a:t>
            </a:r>
            <a:r>
              <a:rPr sz="1350" b="1" u="sng" spc="-1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e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componentes</a:t>
            </a:r>
            <a:r>
              <a:rPr sz="1350" b="1" u="sng" spc="-1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do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PIB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entre</a:t>
            </a:r>
            <a:r>
              <a:rPr sz="1350" b="1" u="sng" spc="-1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2019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e</a:t>
            </a:r>
            <a:r>
              <a:rPr sz="1350" b="1" u="sng" spc="-5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 </a:t>
            </a:r>
            <a:r>
              <a:rPr sz="1350" b="1" u="sng" spc="-20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2020</a:t>
            </a:r>
            <a:r>
              <a:rPr sz="1350" b="1" u="sng" dirty="0">
                <a:uFill>
                  <a:solidFill>
                    <a:srgbClr val="666666"/>
                  </a:solidFill>
                </a:uFill>
                <a:latin typeface="Noto Sans"/>
                <a:cs typeface="Noto Sans"/>
              </a:rPr>
              <a:t>	</a:t>
            </a:r>
            <a:endParaRPr sz="1350">
              <a:latin typeface="Noto Sans"/>
              <a:cs typeface="Noto Sans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63574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3,57%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2090390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4,88%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4194819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3,68%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704359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1,73%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8772624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2,72%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10" name="object 10"/>
          <p:cNvSpPr txBox="1"/>
          <p:nvPr/>
        </p:nvSpPr>
        <p:spPr>
          <a:xfrm>
            <a:off x="9979769" y="2530475"/>
            <a:ext cx="62357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-20" dirty="0">
                <a:latin typeface="Noto Sans"/>
                <a:cs typeface="Noto Sans"/>
              </a:rPr>
              <a:t>9,81%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596899" y="2901950"/>
            <a:ext cx="10331450" cy="2911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SCNT/IBGE </a:t>
            </a:r>
            <a:r>
              <a:rPr sz="1200" spc="-10" dirty="0">
                <a:latin typeface="Noto Sans"/>
                <a:cs typeface="Noto Sans"/>
              </a:rPr>
              <a:t>(2023).</a:t>
            </a:r>
            <a:endParaRPr sz="1200">
              <a:latin typeface="Noto Sans"/>
              <a:cs typeface="Noto Sans"/>
            </a:endParaRPr>
          </a:p>
          <a:p>
            <a:pPr>
              <a:lnSpc>
                <a:spcPct val="100000"/>
              </a:lnSpc>
              <a:spcBef>
                <a:spcPts val="60"/>
              </a:spcBef>
            </a:pPr>
            <a:endParaRPr sz="11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b="1" dirty="0">
                <a:latin typeface="Noto Sans"/>
                <a:cs typeface="Noto Sans"/>
              </a:rPr>
              <a:t>A</a:t>
            </a:r>
            <a:r>
              <a:rPr sz="1500" b="1" spc="20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adoção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medidas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emergenciais,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como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o</a:t>
            </a:r>
            <a:r>
              <a:rPr sz="1500" b="1" spc="2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auxílio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emergencial</a:t>
            </a:r>
            <a:r>
              <a:rPr sz="1500" b="1" spc="21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(BRASIL,</a:t>
            </a:r>
            <a:r>
              <a:rPr sz="1500" spc="2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2020)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2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mesmo</a:t>
            </a:r>
            <a:r>
              <a:rPr sz="1500" spc="2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2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contrariando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o </a:t>
            </a:r>
            <a:r>
              <a:rPr sz="1500" dirty="0">
                <a:latin typeface="Noto Sans"/>
                <a:cs typeface="Noto Sans"/>
              </a:rPr>
              <a:t>discurso</a:t>
            </a:r>
            <a:r>
              <a:rPr sz="1500" spc="3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governista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gastos,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foi</a:t>
            </a:r>
            <a:r>
              <a:rPr sz="1500" b="1" spc="37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fator</a:t>
            </a:r>
            <a:r>
              <a:rPr sz="1500" b="1" spc="3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importante</a:t>
            </a:r>
            <a:r>
              <a:rPr sz="1500" b="1" spc="3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para</a:t>
            </a:r>
            <a:r>
              <a:rPr sz="1500" b="1" spc="3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assegurar</a:t>
            </a:r>
            <a:r>
              <a:rPr sz="1500" b="1" spc="37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que</a:t>
            </a:r>
            <a:r>
              <a:rPr sz="1500" b="1" spc="3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o</a:t>
            </a:r>
            <a:r>
              <a:rPr sz="1500" b="1" spc="3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consumo</a:t>
            </a:r>
            <a:r>
              <a:rPr sz="1500" b="1" spc="370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sofresse </a:t>
            </a:r>
            <a:r>
              <a:rPr sz="1500" b="1" dirty="0">
                <a:latin typeface="Noto Sans"/>
                <a:cs typeface="Noto Sans"/>
              </a:rPr>
              <a:t>retração</a:t>
            </a:r>
            <a:r>
              <a:rPr sz="1500" b="1" spc="10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ainda</a:t>
            </a:r>
            <a:r>
              <a:rPr sz="1500" b="1" spc="10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maior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permitindo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brasileiras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tivesse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possibilidade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consumir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básico </a:t>
            </a:r>
            <a:r>
              <a:rPr sz="1500" dirty="0">
                <a:latin typeface="Noto Sans"/>
                <a:cs typeface="Noto Sans"/>
              </a:rPr>
              <a:t>necessário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sobreviver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(Neves,</a:t>
            </a:r>
            <a:r>
              <a:rPr sz="1500" spc="-2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Oliveira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Pauli,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2022)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Covid-</a:t>
            </a:r>
            <a:r>
              <a:rPr sz="1500" dirty="0">
                <a:latin typeface="Noto Sans"/>
                <a:cs typeface="Noto Sans"/>
              </a:rPr>
              <a:t>19</a:t>
            </a:r>
            <a:r>
              <a:rPr sz="1500" spc="2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demonstrou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importância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necessidade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ação</a:t>
            </a:r>
            <a:r>
              <a:rPr sz="1500" spc="2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estatal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seu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enfrentamento</a:t>
            </a:r>
            <a:r>
              <a:rPr sz="1500" spc="22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superação,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seja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âmbito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microeconômico,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onde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estão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inseridas,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quanto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âmbito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macroeconômico,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engrenagem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toda 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economia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(Cardoso</a:t>
            </a:r>
            <a:r>
              <a:rPr sz="1500" spc="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 Reis,</a:t>
            </a:r>
            <a:r>
              <a:rPr sz="1500" spc="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2022)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evidenciar 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desigualdade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Brasil, 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socioeconômica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estamparam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desafios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públicas,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especialmente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aquelas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associadas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à </a:t>
            </a:r>
            <a:r>
              <a:rPr sz="1500" dirty="0">
                <a:latin typeface="Noto Sans"/>
                <a:cs typeface="Noto Sans"/>
              </a:rPr>
              <a:t>proteção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social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preservação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emprego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(Camargos,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2022;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Trovão,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2020)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4" name="object 14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10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821088" y="1797050"/>
            <a:ext cx="1883410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95" dirty="0"/>
              <a:t>4</a:t>
            </a:r>
            <a:r>
              <a:rPr dirty="0"/>
              <a:t> </a:t>
            </a:r>
            <a:r>
              <a:rPr spc="85" dirty="0"/>
              <a:t>METODOLOGIA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1450" cy="29781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Este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é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resultado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realizada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disciplina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Laboratório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Práticas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Economia,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meio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alunos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devem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realizar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atividade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prática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estrutura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conjuntura</a:t>
            </a:r>
            <a:r>
              <a:rPr sz="1500" spc="-10" dirty="0">
                <a:latin typeface="Noto Sans"/>
                <a:cs typeface="Noto Sans"/>
              </a:rPr>
              <a:t> econômica.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spc="-25" dirty="0">
                <a:latin typeface="Noto Sans"/>
                <a:cs typeface="Noto Sans"/>
              </a:rPr>
              <a:t>Trata-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caráter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descritivo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explicativo,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base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documental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levantamento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2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dados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secundários,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meio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buscas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sites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oficiais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(IBGE,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IPEA,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BACEN,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etc)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órgãos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particulares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representam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sindicatos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empresas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setor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terciário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(DIEESE,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CNC,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etc),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dentre </a:t>
            </a:r>
            <a:r>
              <a:rPr sz="1500" dirty="0">
                <a:latin typeface="Noto Sans"/>
                <a:cs typeface="Noto Sans"/>
              </a:rPr>
              <a:t>outros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(Gil,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2002;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Severino,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2014)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2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informações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quantitativas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consideradas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centram-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variáveis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9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no </a:t>
            </a:r>
            <a:r>
              <a:rPr sz="1500" dirty="0">
                <a:latin typeface="Noto Sans"/>
                <a:cs typeface="Noto Sans"/>
              </a:rPr>
              <a:t>Produto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Interno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Bruto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(PIB)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brasileiros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Sistema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Contas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Nacionais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Trimestrais</a:t>
            </a:r>
            <a:r>
              <a:rPr sz="1500" spc="1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(SCNT).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Foram</a:t>
            </a:r>
            <a:r>
              <a:rPr sz="1500" spc="20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considerados </a:t>
            </a:r>
            <a:r>
              <a:rPr sz="1500" dirty="0">
                <a:latin typeface="Noto Sans"/>
                <a:cs typeface="Noto Sans"/>
              </a:rPr>
              <a:t>dados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deflacionados,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refletem,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portanto,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valores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reais,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base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preços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1995.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Ademais,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trabalho </a:t>
            </a:r>
            <a:r>
              <a:rPr sz="1500" dirty="0">
                <a:latin typeface="Noto Sans"/>
                <a:cs typeface="Noto Sans"/>
              </a:rPr>
              <a:t>contou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bibliográfica,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contextualização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temas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abordados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histórico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retratado.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11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3438" y="2073275"/>
            <a:ext cx="484568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1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Consumo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das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Famílias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Brasileiras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em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milhões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de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R$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spc="-50" dirty="0">
                <a:latin typeface="Noto Sans"/>
                <a:cs typeface="Noto Sans"/>
              </a:rPr>
              <a:t>-</a:t>
            </a:r>
            <a:endParaRPr sz="1200">
              <a:latin typeface="Noto Sans"/>
              <a:cs typeface="Noto San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2793156" y="2330450"/>
            <a:ext cx="786130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b="1" spc="-10" dirty="0">
                <a:latin typeface="Noto Sans"/>
                <a:cs typeface="Noto Sans"/>
              </a:rPr>
              <a:t>2013/2022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19124" y="2552700"/>
            <a:ext cx="5143499" cy="337184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2277764" y="6016624"/>
            <a:ext cx="18167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SCNT/IBGE </a:t>
            </a:r>
            <a:r>
              <a:rPr sz="1200" spc="-10" dirty="0">
                <a:latin typeface="Noto Sans"/>
                <a:cs typeface="Noto Sans"/>
              </a:rPr>
              <a:t>(2023).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324099"/>
            <a:ext cx="66675" cy="66674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095624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124324"/>
            <a:ext cx="66675" cy="66674"/>
          </a:xfrm>
          <a:prstGeom prst="rect">
            <a:avLst/>
          </a:prstGeom>
        </p:spPr>
      </p:pic>
      <p:sp>
        <p:nvSpPr>
          <p:cNvPr id="9" name="object 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dirty="0"/>
              <a:t>Após</a:t>
            </a:r>
            <a:r>
              <a:rPr spc="445" dirty="0"/>
              <a:t> </a:t>
            </a:r>
            <a:r>
              <a:rPr dirty="0"/>
              <a:t>a</a:t>
            </a:r>
            <a:r>
              <a:rPr spc="450" dirty="0"/>
              <a:t> </a:t>
            </a:r>
            <a:r>
              <a:rPr dirty="0"/>
              <a:t>recuperação,</a:t>
            </a:r>
            <a:r>
              <a:rPr spc="445" dirty="0"/>
              <a:t> </a:t>
            </a:r>
            <a:r>
              <a:rPr dirty="0"/>
              <a:t>frente</a:t>
            </a:r>
            <a:r>
              <a:rPr spc="450" dirty="0"/>
              <a:t> </a:t>
            </a:r>
            <a:r>
              <a:rPr dirty="0"/>
              <a:t>à</a:t>
            </a:r>
            <a:r>
              <a:rPr spc="445" dirty="0"/>
              <a:t> </a:t>
            </a:r>
            <a:r>
              <a:rPr dirty="0"/>
              <a:t>redução</a:t>
            </a:r>
            <a:r>
              <a:rPr spc="450" dirty="0"/>
              <a:t> </a:t>
            </a:r>
            <a:r>
              <a:rPr dirty="0"/>
              <a:t>que</a:t>
            </a:r>
            <a:r>
              <a:rPr spc="450" dirty="0"/>
              <a:t> </a:t>
            </a:r>
            <a:r>
              <a:rPr spc="-10" dirty="0"/>
              <a:t>sofreu </a:t>
            </a:r>
            <a:r>
              <a:rPr dirty="0"/>
              <a:t>(crise</a:t>
            </a:r>
            <a:r>
              <a:rPr spc="475" dirty="0"/>
              <a:t> </a:t>
            </a:r>
            <a:r>
              <a:rPr dirty="0"/>
              <a:t>econômica</a:t>
            </a:r>
            <a:r>
              <a:rPr spc="475" dirty="0"/>
              <a:t> </a:t>
            </a:r>
            <a:r>
              <a:rPr dirty="0"/>
              <a:t>2015/2016),</a:t>
            </a:r>
            <a:r>
              <a:rPr spc="475" dirty="0"/>
              <a:t> </a:t>
            </a:r>
            <a:r>
              <a:rPr dirty="0"/>
              <a:t>o</a:t>
            </a:r>
            <a:r>
              <a:rPr spc="475" dirty="0"/>
              <a:t> </a:t>
            </a:r>
            <a:r>
              <a:rPr dirty="0"/>
              <a:t>consumo</a:t>
            </a:r>
            <a:r>
              <a:rPr spc="475" dirty="0"/>
              <a:t> </a:t>
            </a:r>
            <a:r>
              <a:rPr dirty="0"/>
              <a:t>voltou</a:t>
            </a:r>
            <a:r>
              <a:rPr spc="475" dirty="0"/>
              <a:t> </a:t>
            </a:r>
            <a:r>
              <a:rPr spc="-50" dirty="0"/>
              <a:t>a </a:t>
            </a:r>
            <a:r>
              <a:rPr dirty="0"/>
              <a:t>cair</a:t>
            </a:r>
            <a:r>
              <a:rPr spc="5" dirty="0"/>
              <a:t> </a:t>
            </a:r>
            <a:r>
              <a:rPr dirty="0"/>
              <a:t>em</a:t>
            </a:r>
            <a:r>
              <a:rPr spc="10" dirty="0"/>
              <a:t> </a:t>
            </a:r>
            <a:r>
              <a:rPr dirty="0"/>
              <a:t>2020</a:t>
            </a:r>
            <a:r>
              <a:rPr spc="5" dirty="0"/>
              <a:t> </a:t>
            </a:r>
            <a:r>
              <a:rPr dirty="0"/>
              <a:t>(pandemia</a:t>
            </a:r>
            <a:r>
              <a:rPr spc="10" dirty="0"/>
              <a:t> </a:t>
            </a:r>
            <a:r>
              <a:rPr spc="-10" dirty="0"/>
              <a:t>Covid-</a:t>
            </a:r>
            <a:r>
              <a:rPr spc="-20" dirty="0"/>
              <a:t>19);</a:t>
            </a:r>
          </a:p>
          <a:p>
            <a:pPr marL="12700" marR="5080" algn="just">
              <a:lnSpc>
                <a:spcPct val="112500"/>
              </a:lnSpc>
            </a:pPr>
            <a:r>
              <a:rPr dirty="0"/>
              <a:t>Em</a:t>
            </a:r>
            <a:r>
              <a:rPr spc="95" dirty="0"/>
              <a:t>  </a:t>
            </a:r>
            <a:r>
              <a:rPr dirty="0"/>
              <a:t>2019,</a:t>
            </a:r>
            <a:r>
              <a:rPr spc="95" dirty="0"/>
              <a:t>  </a:t>
            </a:r>
            <a:r>
              <a:rPr dirty="0"/>
              <a:t>havia</a:t>
            </a:r>
            <a:r>
              <a:rPr spc="95" dirty="0"/>
              <a:t>  </a:t>
            </a:r>
            <a:r>
              <a:rPr dirty="0"/>
              <a:t>uma</a:t>
            </a:r>
            <a:r>
              <a:rPr spc="95" dirty="0"/>
              <a:t>  </a:t>
            </a:r>
            <a:r>
              <a:rPr dirty="0"/>
              <a:t>forte</a:t>
            </a:r>
            <a:r>
              <a:rPr spc="95" dirty="0"/>
              <a:t>  </a:t>
            </a:r>
            <a:r>
              <a:rPr dirty="0"/>
              <a:t>expectativa</a:t>
            </a:r>
            <a:r>
              <a:rPr spc="95" dirty="0"/>
              <a:t>  </a:t>
            </a:r>
            <a:r>
              <a:rPr dirty="0"/>
              <a:t>de</a:t>
            </a:r>
            <a:r>
              <a:rPr spc="95" dirty="0"/>
              <a:t>  </a:t>
            </a:r>
            <a:r>
              <a:rPr dirty="0"/>
              <a:t>que</a:t>
            </a:r>
            <a:r>
              <a:rPr spc="100" dirty="0"/>
              <a:t>  </a:t>
            </a:r>
            <a:r>
              <a:rPr spc="-50" dirty="0"/>
              <a:t>a </a:t>
            </a:r>
            <a:r>
              <a:rPr dirty="0"/>
              <a:t>economia</a:t>
            </a:r>
            <a:r>
              <a:rPr spc="165" dirty="0"/>
              <a:t> </a:t>
            </a:r>
            <a:r>
              <a:rPr dirty="0"/>
              <a:t>retomaria</a:t>
            </a:r>
            <a:r>
              <a:rPr spc="165" dirty="0"/>
              <a:t> </a:t>
            </a:r>
            <a:r>
              <a:rPr dirty="0"/>
              <a:t>o</a:t>
            </a:r>
            <a:r>
              <a:rPr spc="165" dirty="0"/>
              <a:t> </a:t>
            </a:r>
            <a:r>
              <a:rPr dirty="0"/>
              <a:t>seu</a:t>
            </a:r>
            <a:r>
              <a:rPr spc="165" dirty="0"/>
              <a:t> </a:t>
            </a:r>
            <a:r>
              <a:rPr dirty="0"/>
              <a:t>caminho</a:t>
            </a:r>
            <a:r>
              <a:rPr spc="165" dirty="0"/>
              <a:t> </a:t>
            </a:r>
            <a:r>
              <a:rPr dirty="0"/>
              <a:t>de</a:t>
            </a:r>
            <a:r>
              <a:rPr spc="165" dirty="0"/>
              <a:t> </a:t>
            </a:r>
            <a:r>
              <a:rPr spc="-10" dirty="0"/>
              <a:t>crescimento. </a:t>
            </a:r>
            <a:r>
              <a:rPr dirty="0"/>
              <a:t>Contudo,</a:t>
            </a:r>
            <a:r>
              <a:rPr spc="5" dirty="0"/>
              <a:t> </a:t>
            </a:r>
            <a:r>
              <a:rPr dirty="0"/>
              <a:t>já</a:t>
            </a:r>
            <a:r>
              <a:rPr spc="10" dirty="0"/>
              <a:t> </a:t>
            </a:r>
            <a:r>
              <a:rPr dirty="0"/>
              <a:t>no</a:t>
            </a:r>
            <a:r>
              <a:rPr spc="10" dirty="0"/>
              <a:t> </a:t>
            </a:r>
            <a:r>
              <a:rPr dirty="0"/>
              <a:t>primeiro</a:t>
            </a:r>
            <a:r>
              <a:rPr spc="5" dirty="0"/>
              <a:t> </a:t>
            </a:r>
            <a:r>
              <a:rPr dirty="0"/>
              <a:t>ano,</a:t>
            </a:r>
            <a:r>
              <a:rPr spc="10" dirty="0"/>
              <a:t> </a:t>
            </a:r>
            <a:r>
              <a:rPr dirty="0"/>
              <a:t>o</a:t>
            </a:r>
            <a:r>
              <a:rPr spc="10" dirty="0"/>
              <a:t> </a:t>
            </a:r>
            <a:r>
              <a:rPr dirty="0"/>
              <a:t>governo</a:t>
            </a:r>
            <a:r>
              <a:rPr spc="5" dirty="0"/>
              <a:t> </a:t>
            </a:r>
            <a:r>
              <a:rPr dirty="0"/>
              <a:t>deu</a:t>
            </a:r>
            <a:r>
              <a:rPr spc="10" dirty="0"/>
              <a:t> </a:t>
            </a:r>
            <a:r>
              <a:rPr dirty="0"/>
              <a:t>sinais</a:t>
            </a:r>
            <a:r>
              <a:rPr spc="10" dirty="0"/>
              <a:t> </a:t>
            </a:r>
            <a:r>
              <a:rPr spc="-25" dirty="0"/>
              <a:t>de </a:t>
            </a:r>
            <a:r>
              <a:rPr dirty="0"/>
              <a:t>que não faria uma boa condução </a:t>
            </a:r>
            <a:r>
              <a:rPr spc="-10" dirty="0"/>
              <a:t>econômica;</a:t>
            </a:r>
          </a:p>
          <a:p>
            <a:pPr marL="12700" marR="5080" algn="just">
              <a:lnSpc>
                <a:spcPct val="112500"/>
              </a:lnSpc>
            </a:pPr>
            <a:r>
              <a:rPr dirty="0"/>
              <a:t>Com</a:t>
            </a:r>
            <a:r>
              <a:rPr spc="155" dirty="0"/>
              <a:t> </a:t>
            </a:r>
            <a:r>
              <a:rPr dirty="0"/>
              <a:t>a</a:t>
            </a:r>
            <a:r>
              <a:rPr spc="155" dirty="0"/>
              <a:t> </a:t>
            </a:r>
            <a:r>
              <a:rPr dirty="0"/>
              <a:t>chegada</a:t>
            </a:r>
            <a:r>
              <a:rPr spc="155" dirty="0"/>
              <a:t> </a:t>
            </a:r>
            <a:r>
              <a:rPr dirty="0"/>
              <a:t>da</a:t>
            </a:r>
            <a:r>
              <a:rPr spc="155" dirty="0"/>
              <a:t> </a:t>
            </a:r>
            <a:r>
              <a:rPr dirty="0"/>
              <a:t>pandemia,</a:t>
            </a:r>
            <a:r>
              <a:rPr spc="155" dirty="0"/>
              <a:t> </a:t>
            </a:r>
            <a:r>
              <a:rPr dirty="0"/>
              <a:t>em</a:t>
            </a:r>
            <a:r>
              <a:rPr spc="155" dirty="0"/>
              <a:t> </a:t>
            </a:r>
            <a:r>
              <a:rPr dirty="0"/>
              <a:t>2020,</a:t>
            </a:r>
            <a:r>
              <a:rPr spc="155" dirty="0"/>
              <a:t> </a:t>
            </a:r>
            <a:r>
              <a:rPr dirty="0"/>
              <a:t>o</a:t>
            </a:r>
            <a:r>
              <a:rPr spc="155" dirty="0"/>
              <a:t> </a:t>
            </a:r>
            <a:r>
              <a:rPr spc="-10" dirty="0"/>
              <a:t>problema </a:t>
            </a:r>
            <a:r>
              <a:rPr dirty="0"/>
              <a:t>se</a:t>
            </a:r>
            <a:r>
              <a:rPr spc="55" dirty="0"/>
              <a:t> </a:t>
            </a:r>
            <a:r>
              <a:rPr dirty="0"/>
              <a:t>aprofundou</a:t>
            </a:r>
            <a:r>
              <a:rPr spc="55" dirty="0"/>
              <a:t> </a:t>
            </a:r>
            <a:r>
              <a:rPr dirty="0"/>
              <a:t>-</a:t>
            </a:r>
            <a:r>
              <a:rPr spc="60" dirty="0"/>
              <a:t> </a:t>
            </a:r>
            <a:r>
              <a:rPr dirty="0"/>
              <a:t>o</a:t>
            </a:r>
            <a:r>
              <a:rPr spc="55" dirty="0"/>
              <a:t> </a:t>
            </a:r>
            <a:r>
              <a:rPr dirty="0"/>
              <a:t>PIB</a:t>
            </a:r>
            <a:r>
              <a:rPr spc="60" dirty="0"/>
              <a:t> </a:t>
            </a:r>
            <a:r>
              <a:rPr dirty="0"/>
              <a:t>encolheu</a:t>
            </a:r>
            <a:r>
              <a:rPr spc="55" dirty="0"/>
              <a:t> </a:t>
            </a:r>
            <a:r>
              <a:rPr dirty="0"/>
              <a:t>3%</a:t>
            </a:r>
            <a:r>
              <a:rPr spc="55" dirty="0"/>
              <a:t> </a:t>
            </a:r>
            <a:r>
              <a:rPr dirty="0"/>
              <a:t>e</a:t>
            </a:r>
            <a:r>
              <a:rPr spc="60" dirty="0"/>
              <a:t> </a:t>
            </a:r>
            <a:r>
              <a:rPr dirty="0"/>
              <a:t>o</a:t>
            </a:r>
            <a:r>
              <a:rPr spc="55" dirty="0"/>
              <a:t> </a:t>
            </a:r>
            <a:r>
              <a:rPr dirty="0"/>
              <a:t>consumo</a:t>
            </a:r>
            <a:r>
              <a:rPr spc="60" dirty="0"/>
              <a:t> </a:t>
            </a:r>
            <a:r>
              <a:rPr spc="-25" dirty="0"/>
              <a:t>das </a:t>
            </a:r>
            <a:r>
              <a:rPr dirty="0"/>
              <a:t>famílias</a:t>
            </a:r>
            <a:r>
              <a:rPr spc="-10" dirty="0"/>
              <a:t> </a:t>
            </a:r>
            <a:r>
              <a:rPr dirty="0"/>
              <a:t>reduziu</a:t>
            </a:r>
            <a:r>
              <a:rPr spc="-10" dirty="0"/>
              <a:t> </a:t>
            </a:r>
            <a:r>
              <a:rPr dirty="0"/>
              <a:t>quase</a:t>
            </a:r>
            <a:r>
              <a:rPr spc="-10" dirty="0"/>
              <a:t> </a:t>
            </a:r>
            <a:r>
              <a:rPr dirty="0"/>
              <a:t>4%</a:t>
            </a:r>
            <a:r>
              <a:rPr spc="-10" dirty="0"/>
              <a:t> </a:t>
            </a:r>
            <a:r>
              <a:rPr dirty="0"/>
              <a:t>durante</a:t>
            </a:r>
            <a:r>
              <a:rPr spc="-10" dirty="0"/>
              <a:t> </a:t>
            </a:r>
            <a:r>
              <a:rPr dirty="0"/>
              <a:t>o</a:t>
            </a:r>
            <a:r>
              <a:rPr spc="-10" dirty="0"/>
              <a:t> </a:t>
            </a:r>
            <a:r>
              <a:rPr spc="-20" dirty="0"/>
              <a:t>ano;</a:t>
            </a:r>
          </a:p>
        </p:txBody>
      </p:sp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895849"/>
            <a:ext cx="66675" cy="66674"/>
          </a:xfrm>
          <a:prstGeom prst="rect">
            <a:avLst/>
          </a:prstGeom>
        </p:spPr>
      </p:pic>
      <p:sp>
        <p:nvSpPr>
          <p:cNvPr id="11" name="object 11"/>
          <p:cNvSpPr txBox="1"/>
          <p:nvPr/>
        </p:nvSpPr>
        <p:spPr>
          <a:xfrm>
            <a:off x="6130924" y="4768849"/>
            <a:ext cx="479742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3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3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medidas</a:t>
            </a:r>
            <a:r>
              <a:rPr sz="1500" spc="3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econômicas</a:t>
            </a:r>
            <a:r>
              <a:rPr sz="1500" spc="3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aprovadas</a:t>
            </a:r>
            <a:r>
              <a:rPr sz="1500" spc="3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85" dirty="0">
                <a:latin typeface="Noto Sans"/>
                <a:cs typeface="Noto Sans"/>
              </a:rPr>
              <a:t> 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retomada</a:t>
            </a:r>
            <a:r>
              <a:rPr sz="1500" spc="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comércio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setor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serviços,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partir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segundo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trimestre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2020,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484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consumo </a:t>
            </a:r>
            <a:r>
              <a:rPr sz="1500" dirty="0">
                <a:latin typeface="Noto Sans"/>
                <a:cs typeface="Noto Sans"/>
              </a:rPr>
              <a:t>voltou a </a:t>
            </a:r>
            <a:r>
              <a:rPr sz="1500" spc="-10" dirty="0">
                <a:latin typeface="Noto Sans"/>
                <a:cs typeface="Noto Sans"/>
              </a:rPr>
              <a:t>crescer.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12" name="object 12"/>
          <p:cNvSpPr txBox="1">
            <a:spLocks noGrp="1"/>
          </p:cNvSpPr>
          <p:nvPr>
            <p:ph type="title"/>
          </p:nvPr>
        </p:nvSpPr>
        <p:spPr>
          <a:xfrm>
            <a:off x="4163714" y="1539875"/>
            <a:ext cx="3197860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65" dirty="0"/>
              <a:t>5</a:t>
            </a:r>
            <a:r>
              <a:rPr spc="10" dirty="0"/>
              <a:t> </a:t>
            </a:r>
            <a:r>
              <a:rPr spc="120" dirty="0"/>
              <a:t>RESULTADOS</a:t>
            </a:r>
            <a:r>
              <a:rPr spc="10" dirty="0"/>
              <a:t> </a:t>
            </a:r>
            <a:r>
              <a:rPr spc="140" dirty="0"/>
              <a:t>E</a:t>
            </a:r>
            <a:r>
              <a:rPr spc="10" dirty="0"/>
              <a:t> </a:t>
            </a:r>
            <a:r>
              <a:rPr spc="135" dirty="0"/>
              <a:t>DISCUSSÃO</a:t>
            </a:r>
          </a:p>
        </p:txBody>
      </p:sp>
      <p:pic>
        <p:nvPicPr>
          <p:cNvPr id="13" name="object 1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4" name="object 1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5" name="object 15"/>
          <p:cNvSpPr txBox="1"/>
          <p:nvPr/>
        </p:nvSpPr>
        <p:spPr>
          <a:xfrm>
            <a:off x="10776742" y="6140449"/>
            <a:ext cx="570865" cy="23114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12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714624"/>
            <a:ext cx="5153024" cy="279082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2277764" y="5597524"/>
            <a:ext cx="18167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SCNT/IBGE </a:t>
            </a:r>
            <a:r>
              <a:rPr sz="1200" spc="-10" dirty="0">
                <a:latin typeface="Noto Sans"/>
                <a:cs typeface="Noto Sans"/>
              </a:rPr>
              <a:t>(2023).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067049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324224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095749"/>
            <a:ext cx="66675" cy="666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27856" y="2160904"/>
            <a:ext cx="10300970" cy="260477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898650" marR="5189220" indent="-1886585">
              <a:lnSpc>
                <a:spcPct val="140600"/>
              </a:lnSpc>
              <a:spcBef>
                <a:spcPts val="100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2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spc="-10" dirty="0">
                <a:latin typeface="Noto Sans"/>
                <a:cs typeface="Noto Sans"/>
              </a:rPr>
              <a:t>Taxa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de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variação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(%)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consumo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das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famílias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e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PIB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spc="-25" dirty="0">
                <a:latin typeface="Noto Sans"/>
                <a:cs typeface="Noto Sans"/>
              </a:rPr>
              <a:t>no </a:t>
            </a:r>
            <a:r>
              <a:rPr sz="1200" b="1" dirty="0">
                <a:latin typeface="Noto Sans"/>
                <a:cs typeface="Noto Sans"/>
              </a:rPr>
              <a:t>Brasil</a:t>
            </a:r>
            <a:r>
              <a:rPr sz="1200" b="1" spc="-1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10" dirty="0">
                <a:latin typeface="Noto Sans"/>
                <a:cs typeface="Noto Sans"/>
              </a:rPr>
              <a:t> 2013/2022</a:t>
            </a:r>
            <a:endParaRPr sz="1200">
              <a:latin typeface="Noto Sans"/>
              <a:cs typeface="Noto Sans"/>
            </a:endParaRPr>
          </a:p>
          <a:p>
            <a:pPr>
              <a:lnSpc>
                <a:spcPct val="100000"/>
              </a:lnSpc>
              <a:spcBef>
                <a:spcPts val="40"/>
              </a:spcBef>
            </a:pPr>
            <a:endParaRPr sz="1500">
              <a:latin typeface="Noto Sans"/>
              <a:cs typeface="Noto Sans"/>
            </a:endParaRPr>
          </a:p>
          <a:p>
            <a:pPr marL="5515610" marR="508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A variação do consumo segue a variação do </a:t>
            </a:r>
            <a:r>
              <a:rPr sz="1500" spc="-20" dirty="0">
                <a:latin typeface="Noto Sans"/>
                <a:cs typeface="Noto Sans"/>
              </a:rPr>
              <a:t>PIB;</a:t>
            </a:r>
            <a:r>
              <a:rPr sz="1500" spc="5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exceção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2015/2016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da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causada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pandemia,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2020,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consumo </a:t>
            </a:r>
            <a:r>
              <a:rPr sz="1500" dirty="0">
                <a:latin typeface="Noto Sans"/>
                <a:cs typeface="Noto Sans"/>
              </a:rPr>
              <a:t>varia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próprio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PIB;</a:t>
            </a:r>
            <a:endParaRPr sz="1500">
              <a:latin typeface="Noto Sans"/>
              <a:cs typeface="Noto Sans"/>
            </a:endParaRPr>
          </a:p>
          <a:p>
            <a:pPr marL="551561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estatísticas</a:t>
            </a:r>
            <a:r>
              <a:rPr sz="1500" spc="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evidenciam</a:t>
            </a:r>
            <a:r>
              <a:rPr sz="1500" spc="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momentos</a:t>
            </a:r>
            <a:r>
              <a:rPr sz="1500" spc="60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crises</a:t>
            </a:r>
            <a:r>
              <a:rPr sz="1500" spc="4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econômicas,</a:t>
            </a:r>
            <a:r>
              <a:rPr sz="1500" spc="4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4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4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4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retrai</a:t>
            </a:r>
            <a:r>
              <a:rPr sz="1500" spc="4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40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maior </a:t>
            </a:r>
            <a:r>
              <a:rPr sz="1500" dirty="0">
                <a:latin typeface="Noto Sans"/>
                <a:cs typeface="Noto Sans"/>
              </a:rPr>
              <a:t>proporção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relação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PIB.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0" name="object 10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13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9132" y="1522730"/>
            <a:ext cx="5173980" cy="539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440180" marR="5080" indent="-1428115">
              <a:lnSpc>
                <a:spcPct val="140600"/>
              </a:lnSpc>
              <a:spcBef>
                <a:spcPts val="100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3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10" dirty="0">
                <a:latin typeface="Noto Sans"/>
                <a:cs typeface="Noto Sans"/>
              </a:rPr>
              <a:t> Taxa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de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variação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acumulada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em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12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meses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consumo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i="1" spc="-25" dirty="0">
                <a:latin typeface="Noto Sans"/>
                <a:cs typeface="Noto Sans"/>
              </a:rPr>
              <a:t>per </a:t>
            </a:r>
            <a:r>
              <a:rPr sz="1200" b="1" i="1" dirty="0">
                <a:latin typeface="Noto Sans"/>
                <a:cs typeface="Noto Sans"/>
              </a:rPr>
              <a:t>capita </a:t>
            </a:r>
            <a:r>
              <a:rPr sz="1200" b="1" dirty="0">
                <a:latin typeface="Noto Sans"/>
                <a:cs typeface="Noto Sans"/>
              </a:rPr>
              <a:t>das famílias - </a:t>
            </a:r>
            <a:r>
              <a:rPr sz="1200" b="1" spc="-10" dirty="0">
                <a:latin typeface="Noto Sans"/>
                <a:cs typeface="Noto Sans"/>
              </a:rPr>
              <a:t>2019/2022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80676" y="2174099"/>
            <a:ext cx="4957565" cy="3328951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1757015" y="5692774"/>
            <a:ext cx="28581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Dados do IBGE, (Ipeadata, </a:t>
            </a:r>
            <a:r>
              <a:rPr sz="1200" spc="-10" dirty="0">
                <a:latin typeface="Noto Sans"/>
                <a:cs typeface="Noto Sans"/>
              </a:rPr>
              <a:t>2022).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619374"/>
            <a:ext cx="66675" cy="66674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6130924" y="1720850"/>
            <a:ext cx="4798060" cy="20828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Após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consumo,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2019,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houve </a:t>
            </a:r>
            <a:r>
              <a:rPr sz="1500" dirty="0">
                <a:latin typeface="Noto Sans"/>
                <a:cs typeface="Noto Sans"/>
              </a:rPr>
              <a:t>quedas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significativas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primeiro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semestre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2020, </a:t>
            </a:r>
            <a:r>
              <a:rPr sz="1500" dirty="0">
                <a:latin typeface="Noto Sans"/>
                <a:cs typeface="Noto Sans"/>
              </a:rPr>
              <a:t>tão logo a pandemia chegou ao </a:t>
            </a:r>
            <a:r>
              <a:rPr sz="1500" spc="-10" dirty="0">
                <a:latin typeface="Noto Sans"/>
                <a:cs typeface="Noto Sans"/>
              </a:rPr>
              <a:t>Brasil;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meses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seguintes,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injeção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dinheiro </a:t>
            </a:r>
            <a:r>
              <a:rPr sz="1500" dirty="0">
                <a:latin typeface="Noto Sans"/>
                <a:cs typeface="Noto Sans"/>
              </a:rPr>
              <a:t>provenientes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medidas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econômicas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aprovadas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no </a:t>
            </a:r>
            <a:r>
              <a:rPr sz="1500" dirty="0">
                <a:latin typeface="Noto Sans"/>
                <a:cs typeface="Noto Sans"/>
              </a:rPr>
              <a:t>Congresso</a:t>
            </a:r>
            <a:r>
              <a:rPr sz="1500" spc="200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Nacional</a:t>
            </a:r>
            <a:r>
              <a:rPr sz="1500" spc="204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("Orçamento</a:t>
            </a:r>
            <a:r>
              <a:rPr sz="1500" spc="204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00" dirty="0">
                <a:latin typeface="Noto Sans"/>
                <a:cs typeface="Noto Sans"/>
              </a:rPr>
              <a:t>   </a:t>
            </a:r>
            <a:r>
              <a:rPr sz="1500" spc="-10" dirty="0">
                <a:latin typeface="Noto Sans"/>
                <a:cs typeface="Noto Sans"/>
              </a:rPr>
              <a:t>Guerra")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(BRASIL,</a:t>
            </a:r>
            <a:r>
              <a:rPr sz="1500" spc="2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2020)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sobretudo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segundo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trimestre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2021,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após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início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vacinação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população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30924" y="3778249"/>
            <a:ext cx="4797425" cy="11607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brasileira,</a:t>
            </a:r>
            <a:r>
              <a:rPr sz="1500" spc="430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ocorreram</a:t>
            </a:r>
            <a:r>
              <a:rPr sz="1500" spc="434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melhoras</a:t>
            </a:r>
            <a:r>
              <a:rPr sz="1500" spc="430" dirty="0">
                <a:latin typeface="Noto Sans"/>
                <a:cs typeface="Noto Sans"/>
              </a:rPr>
              <a:t>  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434" dirty="0">
                <a:latin typeface="Noto Sans"/>
                <a:cs typeface="Noto Sans"/>
              </a:rPr>
              <a:t>   </a:t>
            </a:r>
            <a:r>
              <a:rPr sz="1500" spc="-10" dirty="0">
                <a:latin typeface="Noto Sans"/>
                <a:cs typeface="Noto Sans"/>
              </a:rPr>
              <a:t>níveis </a:t>
            </a:r>
            <a:r>
              <a:rPr sz="1500" dirty="0">
                <a:latin typeface="Noto Sans"/>
                <a:cs typeface="Noto Sans"/>
              </a:rPr>
              <a:t>apresentados,</a:t>
            </a:r>
            <a:r>
              <a:rPr sz="1500" spc="4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indicando</a:t>
            </a:r>
            <a:r>
              <a:rPr sz="1500" spc="4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4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455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consumo das </a:t>
            </a:r>
            <a:r>
              <a:rPr sz="1500" spc="-10" dirty="0">
                <a:latin typeface="Noto Sans"/>
                <a:cs typeface="Noto Sans"/>
              </a:rPr>
              <a:t>famílias.</a:t>
            </a:r>
            <a:endParaRPr sz="1500">
              <a:latin typeface="Noto Sans"/>
              <a:cs typeface="Noto Sans"/>
            </a:endParaRPr>
          </a:p>
          <a:p>
            <a:pPr marL="560070">
              <a:lnSpc>
                <a:spcPct val="100000"/>
              </a:lnSpc>
              <a:spcBef>
                <a:spcPts val="1425"/>
              </a:spcBef>
            </a:pPr>
            <a:r>
              <a:rPr sz="1200" dirty="0">
                <a:latin typeface="Noto Sans"/>
                <a:cs typeface="Noto Sans"/>
              </a:rPr>
              <a:t>As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medidas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econômicas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do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"Orçamento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de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Guerra"</a:t>
            </a:r>
            <a:r>
              <a:rPr sz="1200" spc="-5" dirty="0">
                <a:latin typeface="Noto Sans"/>
                <a:cs typeface="Noto Sans"/>
              </a:rPr>
              <a:t> </a:t>
            </a:r>
            <a:r>
              <a:rPr sz="1200" spc="-10" dirty="0">
                <a:latin typeface="Noto Sans"/>
                <a:cs typeface="Noto Sans"/>
              </a:rPr>
              <a:t>(auxílio</a:t>
            </a:r>
            <a:endParaRPr sz="1200">
              <a:latin typeface="Noto Sans"/>
              <a:cs typeface="Noto Sans"/>
            </a:endParaRPr>
          </a:p>
        </p:txBody>
      </p:sp>
      <p:sp>
        <p:nvSpPr>
          <p:cNvPr id="9" name="object 9"/>
          <p:cNvSpPr txBox="1"/>
          <p:nvPr/>
        </p:nvSpPr>
        <p:spPr>
          <a:xfrm>
            <a:off x="6209505" y="4913629"/>
            <a:ext cx="4719320" cy="8636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indent="219710" algn="just">
              <a:lnSpc>
                <a:spcPct val="114599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emergencial,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recursos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para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estados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municípios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garantia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spc="-25" dirty="0">
                <a:latin typeface="Noto Sans"/>
                <a:cs typeface="Noto Sans"/>
              </a:rPr>
              <a:t>de </a:t>
            </a:r>
            <a:r>
              <a:rPr sz="1200" dirty="0">
                <a:latin typeface="Noto Sans"/>
                <a:cs typeface="Noto Sans"/>
              </a:rPr>
              <a:t>liquidez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ao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mercado)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não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entraram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na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contabilização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da</a:t>
            </a:r>
            <a:r>
              <a:rPr sz="1200" spc="-15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Regra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spc="-25" dirty="0">
                <a:latin typeface="Noto Sans"/>
                <a:cs typeface="Noto Sans"/>
              </a:rPr>
              <a:t>do </a:t>
            </a:r>
            <a:r>
              <a:rPr sz="1200" spc="-10" dirty="0">
                <a:latin typeface="Noto Sans"/>
                <a:cs typeface="Noto Sans"/>
              </a:rPr>
              <a:t>Teto</a:t>
            </a:r>
            <a:r>
              <a:rPr sz="1200" spc="-2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de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Gastos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solidFill>
                  <a:srgbClr val="1281B0"/>
                </a:solidFill>
                <a:latin typeface="Noto Sans"/>
                <a:cs typeface="Noto Sans"/>
              </a:rPr>
              <a:t>(Cardoso</a:t>
            </a:r>
            <a:r>
              <a:rPr sz="12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2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2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200" dirty="0">
                <a:solidFill>
                  <a:srgbClr val="1281B0"/>
                </a:solidFill>
                <a:latin typeface="Noto Sans"/>
                <a:cs typeface="Noto Sans"/>
              </a:rPr>
              <a:t>Reis,</a:t>
            </a:r>
            <a:r>
              <a:rPr sz="12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200" dirty="0">
                <a:solidFill>
                  <a:srgbClr val="1281B0"/>
                </a:solidFill>
                <a:latin typeface="Noto Sans"/>
                <a:cs typeface="Noto Sans"/>
              </a:rPr>
              <a:t>2022)</a:t>
            </a:r>
            <a:r>
              <a:rPr sz="12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e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ajudaram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na</a:t>
            </a:r>
            <a:r>
              <a:rPr sz="1200" spc="-5" dirty="0">
                <a:latin typeface="Noto Sans"/>
                <a:cs typeface="Noto Sans"/>
              </a:rPr>
              <a:t> </a:t>
            </a:r>
            <a:r>
              <a:rPr sz="1200" spc="-10" dirty="0">
                <a:latin typeface="Noto Sans"/>
                <a:cs typeface="Noto Sans"/>
              </a:rPr>
              <a:t>recuperação</a:t>
            </a:r>
            <a:endParaRPr sz="1200">
              <a:latin typeface="Noto Sans"/>
              <a:cs typeface="Noto Sans"/>
            </a:endParaRPr>
          </a:p>
          <a:p>
            <a:pPr marL="2947670" algn="just">
              <a:lnSpc>
                <a:spcPct val="100000"/>
              </a:lnSpc>
              <a:spcBef>
                <a:spcPts val="209"/>
              </a:spcBef>
            </a:pPr>
            <a:r>
              <a:rPr sz="1200" dirty="0">
                <a:latin typeface="Noto Sans"/>
                <a:cs typeface="Noto Sans"/>
              </a:rPr>
              <a:t>dos</a:t>
            </a:r>
            <a:r>
              <a:rPr sz="1200" spc="-10" dirty="0">
                <a:latin typeface="Noto Sans"/>
                <a:cs typeface="Noto Sans"/>
              </a:rPr>
              <a:t> </a:t>
            </a:r>
            <a:r>
              <a:rPr sz="1200" dirty="0">
                <a:latin typeface="Noto Sans"/>
                <a:cs typeface="Noto Sans"/>
              </a:rPr>
              <a:t>índices de </a:t>
            </a:r>
            <a:r>
              <a:rPr sz="1200" spc="-10" dirty="0">
                <a:latin typeface="Noto Sans"/>
                <a:cs typeface="Noto Sans"/>
              </a:rPr>
              <a:t>consumo.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14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06871" y="1522730"/>
            <a:ext cx="5158740" cy="539750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85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2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4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Percentual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consumo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famílias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sobre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PIB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spc="-10" dirty="0">
                <a:latin typeface="Noto Sans"/>
                <a:cs typeface="Noto Sans"/>
              </a:rPr>
              <a:t>brasileiro</a:t>
            </a:r>
            <a:endParaRPr sz="1200">
              <a:latin typeface="Noto Sans"/>
              <a:cs typeface="Noto Sans"/>
            </a:endParaRPr>
          </a:p>
          <a:p>
            <a:pPr algn="ctr">
              <a:lnSpc>
                <a:spcPct val="100000"/>
              </a:lnSpc>
              <a:spcBef>
                <a:spcPts val="585"/>
              </a:spcBef>
            </a:pPr>
            <a:r>
              <a:rPr sz="1200" b="1" dirty="0">
                <a:latin typeface="Noto Sans"/>
                <a:cs typeface="Noto Sans"/>
              </a:rPr>
              <a:t>- </a:t>
            </a:r>
            <a:r>
              <a:rPr sz="1200" b="1" spc="-10" dirty="0">
                <a:latin typeface="Noto Sans"/>
                <a:cs typeface="Noto Sans"/>
              </a:rPr>
              <a:t>2013/2022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50"/>
            <a:ext cx="5153024" cy="2990849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77764" y="5159375"/>
            <a:ext cx="181673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SCNT/IBGE </a:t>
            </a:r>
            <a:r>
              <a:rPr sz="1200" spc="-10" dirty="0">
                <a:latin typeface="Noto Sans"/>
                <a:cs typeface="Noto Sans"/>
              </a:rPr>
              <a:t>(2023).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49425"/>
            <a:ext cx="479742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34010" algn="l"/>
                <a:tab pos="1334135" algn="l"/>
                <a:tab pos="2480945" algn="l"/>
                <a:tab pos="3079115" algn="l"/>
                <a:tab pos="3476625" algn="l"/>
                <a:tab pos="4025900" algn="l"/>
                <a:tab pos="4431665" algn="l"/>
              </a:tabLst>
            </a:pPr>
            <a:r>
              <a:rPr sz="1500" spc="-50" dirty="0">
                <a:latin typeface="Noto Sans"/>
                <a:cs typeface="Noto Sans"/>
              </a:rPr>
              <a:t>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consumo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representa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0" dirty="0">
                <a:latin typeface="Noto Sans"/>
                <a:cs typeface="Noto Sans"/>
              </a:rPr>
              <a:t>mais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de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60%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do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0" dirty="0">
                <a:latin typeface="Noto Sans"/>
                <a:cs typeface="Noto Sans"/>
              </a:rPr>
              <a:t>PIB,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30924" y="2006600"/>
            <a:ext cx="479742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189355" algn="l"/>
                <a:tab pos="1750060" algn="l"/>
                <a:tab pos="2456815" algn="l"/>
                <a:tab pos="3589654" algn="l"/>
                <a:tab pos="4348480" algn="l"/>
              </a:tabLst>
            </a:pPr>
            <a:r>
              <a:rPr sz="1500" spc="-10" dirty="0">
                <a:latin typeface="Noto Sans"/>
                <a:cs typeface="Noto Sans"/>
              </a:rPr>
              <a:t>percentual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que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vinha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crescendo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desde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0" dirty="0">
                <a:latin typeface="Noto Sans"/>
                <a:cs typeface="Noto Sans"/>
              </a:rPr>
              <a:t>2006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30924" y="2235200"/>
            <a:ext cx="4797425" cy="336867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 algn="just">
              <a:lnSpc>
                <a:spcPct val="100000"/>
              </a:lnSpc>
              <a:spcBef>
                <a:spcPts val="325"/>
              </a:spcBef>
            </a:pPr>
            <a:r>
              <a:rPr sz="1500" dirty="0">
                <a:latin typeface="Noto Sans"/>
                <a:cs typeface="Noto Sans"/>
              </a:rPr>
              <a:t>motivado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redistributiva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Lula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-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programas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redistribuição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7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(como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spc="-50" dirty="0">
                <a:latin typeface="Noto Sans"/>
                <a:cs typeface="Noto Sans"/>
              </a:rPr>
              <a:t>o </a:t>
            </a:r>
            <a:r>
              <a:rPr sz="1500" dirty="0">
                <a:latin typeface="Noto Sans"/>
                <a:cs typeface="Noto Sans"/>
              </a:rPr>
              <a:t>Bolsa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Família)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valorização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salário </a:t>
            </a:r>
            <a:r>
              <a:rPr sz="1500" dirty="0">
                <a:latin typeface="Noto Sans"/>
                <a:cs typeface="Noto Sans"/>
              </a:rPr>
              <a:t>mínimo - que fomentou o </a:t>
            </a:r>
            <a:r>
              <a:rPr sz="1500" spc="-10" dirty="0">
                <a:latin typeface="Noto Sans"/>
                <a:cs typeface="Noto Sans"/>
              </a:rPr>
              <a:t>consumo;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peso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PIB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foi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negativamente </a:t>
            </a:r>
            <a:r>
              <a:rPr sz="1500" dirty="0">
                <a:latin typeface="Noto Sans"/>
                <a:cs typeface="Noto Sans"/>
              </a:rPr>
              <a:t>impactado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2016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2020,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marcando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reversão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tendência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crescimento.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ambos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os </a:t>
            </a:r>
            <a:r>
              <a:rPr sz="1500" dirty="0">
                <a:latin typeface="Noto Sans"/>
                <a:cs typeface="Noto Sans"/>
              </a:rPr>
              <a:t>casos,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nota-se</a:t>
            </a:r>
            <a:r>
              <a:rPr sz="1500" spc="2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2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2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tendência</a:t>
            </a:r>
            <a:r>
              <a:rPr sz="1500" spc="265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PIB;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todo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observado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(incluíndo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anos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2016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2020),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esteve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abaixo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4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65%</a:t>
            </a:r>
            <a:r>
              <a:rPr sz="1500" spc="4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4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PIB,</a:t>
            </a:r>
            <a:r>
              <a:rPr sz="1500" spc="42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evidenciando-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4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4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importância</a:t>
            </a:r>
            <a:r>
              <a:rPr sz="1500" spc="43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PIB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brasileiro.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390899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676774"/>
            <a:ext cx="66675" cy="666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15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764629" y="1522730"/>
            <a:ext cx="4843145" cy="539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2040889" marR="5080" indent="-2028825">
              <a:lnSpc>
                <a:spcPct val="140600"/>
              </a:lnSpc>
              <a:spcBef>
                <a:spcPts val="100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5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Variação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acumulada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durante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o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ano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IPCA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no</a:t>
            </a:r>
            <a:r>
              <a:rPr sz="1200" b="1" spc="-10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Brasil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spc="-50" dirty="0">
                <a:latin typeface="Noto Sans"/>
                <a:cs typeface="Noto Sans"/>
              </a:rPr>
              <a:t>- </a:t>
            </a:r>
            <a:r>
              <a:rPr sz="1200" b="1" spc="-10" dirty="0">
                <a:latin typeface="Noto Sans"/>
                <a:cs typeface="Noto Sans"/>
              </a:rPr>
              <a:t>2012/2022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49"/>
            <a:ext cx="5153024" cy="3086100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453530" y="5254625"/>
            <a:ext cx="146494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IBGE </a:t>
            </a:r>
            <a:r>
              <a:rPr sz="1200" spc="-10" dirty="0">
                <a:latin typeface="Noto Sans"/>
                <a:cs typeface="Noto Sans"/>
              </a:rPr>
              <a:t>(2022a).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49425"/>
            <a:ext cx="479742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310515" algn="l"/>
                <a:tab pos="1188720" algn="l"/>
                <a:tab pos="1472565" algn="l"/>
                <a:tab pos="1945005" algn="l"/>
                <a:tab pos="3129280" algn="l"/>
                <a:tab pos="4441825" algn="l"/>
              </a:tabLst>
            </a:pPr>
            <a:r>
              <a:rPr sz="1500" spc="-50" dirty="0">
                <a:latin typeface="Noto Sans"/>
                <a:cs typeface="Noto Sans"/>
              </a:rPr>
              <a:t>A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inflação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50" dirty="0">
                <a:latin typeface="Noto Sans"/>
                <a:cs typeface="Noto Sans"/>
              </a:rPr>
              <a:t>é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um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importante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componente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que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7" name="object 7"/>
          <p:cNvSpPr txBox="1"/>
          <p:nvPr/>
        </p:nvSpPr>
        <p:spPr>
          <a:xfrm>
            <a:off x="6130924" y="2006600"/>
            <a:ext cx="4797425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influencia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ações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agentes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econômicos,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sendo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105524" y="2235200"/>
            <a:ext cx="4848225" cy="340296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8100" marR="304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responsável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pelo</a:t>
            </a:r>
            <a:r>
              <a:rPr sz="1500" spc="1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custo</a:t>
            </a:r>
            <a:r>
              <a:rPr sz="1500" spc="1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vida</a:t>
            </a:r>
            <a:r>
              <a:rPr sz="1500" spc="185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e, </a:t>
            </a:r>
            <a:r>
              <a:rPr sz="1500" dirty="0">
                <a:latin typeface="Noto Sans"/>
                <a:cs typeface="Noto Sans"/>
              </a:rPr>
              <a:t>consequentemente,</a:t>
            </a:r>
            <a:r>
              <a:rPr sz="1500" spc="29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29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3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29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poder</a:t>
            </a:r>
            <a:r>
              <a:rPr sz="1500" spc="300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compra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população;</a:t>
            </a:r>
            <a:endParaRPr sz="1500">
              <a:latin typeface="Noto Sans"/>
              <a:cs typeface="Noto Sans"/>
            </a:endParaRPr>
          </a:p>
          <a:p>
            <a:pPr marL="38100" marR="30480" algn="just">
              <a:lnSpc>
                <a:spcPct val="112799"/>
              </a:lnSpc>
              <a:spcBef>
                <a:spcPts val="34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Índice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Preços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Consumidor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Ampliado</a:t>
            </a:r>
            <a:r>
              <a:rPr sz="1500" spc="114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(IPCA)</a:t>
            </a:r>
            <a:r>
              <a:rPr sz="1875" spc="-15" baseline="24444" dirty="0">
                <a:latin typeface="Noto Sans"/>
                <a:cs typeface="Noto Sans"/>
              </a:rPr>
              <a:t>5 </a:t>
            </a:r>
            <a:r>
              <a:rPr sz="1500" dirty="0">
                <a:latin typeface="Noto Sans"/>
                <a:cs typeface="Noto Sans"/>
              </a:rPr>
              <a:t>registra</a:t>
            </a:r>
            <a:r>
              <a:rPr sz="1500" spc="2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dois</a:t>
            </a:r>
            <a:r>
              <a:rPr sz="1500" spc="2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picos,</a:t>
            </a:r>
            <a:r>
              <a:rPr sz="1500" spc="2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associados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aos</a:t>
            </a:r>
            <a:r>
              <a:rPr sz="1500" spc="2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dois</a:t>
            </a:r>
            <a:r>
              <a:rPr sz="1500" spc="2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crises:</a:t>
            </a:r>
            <a:r>
              <a:rPr sz="1500" spc="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1º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2015,</a:t>
            </a:r>
            <a:r>
              <a:rPr sz="1500" spc="6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registra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2015/2016, </a:t>
            </a:r>
            <a:r>
              <a:rPr sz="1500" dirty="0">
                <a:latin typeface="Noto Sans"/>
                <a:cs typeface="Noto Sans"/>
              </a:rPr>
              <a:t>decorrente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4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reação</a:t>
            </a:r>
            <a:r>
              <a:rPr sz="1500" spc="4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4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mercado</a:t>
            </a:r>
            <a:r>
              <a:rPr sz="1500" spc="4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aos</a:t>
            </a:r>
            <a:r>
              <a:rPr sz="1500" spc="4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gastos</a:t>
            </a:r>
            <a:r>
              <a:rPr sz="1500" spc="49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governo;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2º,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2021,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fruto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oferta </a:t>
            </a:r>
            <a:r>
              <a:rPr sz="1500" dirty="0">
                <a:latin typeface="Noto Sans"/>
                <a:cs typeface="Noto Sans"/>
              </a:rPr>
              <a:t>agregada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virtude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pandemia;</a:t>
            </a:r>
            <a:endParaRPr sz="1500">
              <a:latin typeface="Noto Sans"/>
              <a:cs typeface="Noto Sans"/>
            </a:endParaRPr>
          </a:p>
          <a:p>
            <a:pPr marL="258445" marR="30480" indent="197485" algn="r">
              <a:lnSpc>
                <a:spcPct val="117700"/>
              </a:lnSpc>
              <a:spcBef>
                <a:spcPts val="1275"/>
              </a:spcBef>
            </a:pPr>
            <a:r>
              <a:rPr sz="1200" baseline="27777" dirty="0">
                <a:latin typeface="Noto Sans"/>
                <a:cs typeface="Noto Sans"/>
              </a:rPr>
              <a:t>5</a:t>
            </a:r>
            <a:r>
              <a:rPr sz="950" dirty="0">
                <a:latin typeface="Noto Sans"/>
                <a:cs typeface="Noto Sans"/>
              </a:rPr>
              <a:t>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IPCA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é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índice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oficial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Brasil,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servindo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referência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para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as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metas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spc="-25" dirty="0">
                <a:latin typeface="Noto Sans"/>
                <a:cs typeface="Noto Sans"/>
              </a:rPr>
              <a:t>de </a:t>
            </a:r>
            <a:r>
              <a:rPr sz="950" dirty="0">
                <a:latin typeface="Noto Sans"/>
                <a:cs typeface="Noto Sans"/>
              </a:rPr>
              <a:t>inflação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para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as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alterações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nas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taxas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juros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1281B0"/>
                </a:solidFill>
                <a:latin typeface="Noto Sans"/>
                <a:cs typeface="Noto Sans"/>
              </a:rPr>
              <a:t>(IBGE,</a:t>
            </a:r>
            <a:r>
              <a:rPr sz="950" spc="4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1281B0"/>
                </a:solidFill>
                <a:latin typeface="Noto Sans"/>
                <a:cs typeface="Noto Sans"/>
              </a:rPr>
              <a:t>2022b)</a:t>
            </a:r>
            <a:r>
              <a:rPr sz="950" dirty="0">
                <a:latin typeface="Noto Sans"/>
                <a:cs typeface="Noto Sans"/>
              </a:rPr>
              <a:t>.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Ele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indica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spc="-50" dirty="0">
                <a:latin typeface="Noto Sans"/>
                <a:cs typeface="Noto Sans"/>
              </a:rPr>
              <a:t>a</a:t>
            </a:r>
            <a:r>
              <a:rPr sz="950" dirty="0">
                <a:latin typeface="Noto Sans"/>
                <a:cs typeface="Noto Sans"/>
              </a:rPr>
              <a:t> variação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dos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preços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uma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cesta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produtos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serviços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consumido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spc="-20" dirty="0">
                <a:latin typeface="Noto Sans"/>
                <a:cs typeface="Noto Sans"/>
              </a:rPr>
              <a:t>pela </a:t>
            </a:r>
            <a:r>
              <a:rPr sz="950" dirty="0">
                <a:latin typeface="Noto Sans"/>
                <a:cs typeface="Noto Sans"/>
              </a:rPr>
              <a:t>população,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sendo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possível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perceber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houve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aumento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ou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redução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nos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preços</a:t>
            </a:r>
            <a:endParaRPr sz="950">
              <a:latin typeface="Noto Sans"/>
              <a:cs typeface="Noto Sans"/>
            </a:endParaRPr>
          </a:p>
          <a:p>
            <a:pPr marR="30480" algn="r">
              <a:lnSpc>
                <a:spcPct val="100000"/>
              </a:lnSpc>
              <a:spcBef>
                <a:spcPts val="210"/>
              </a:spcBef>
            </a:pPr>
            <a:r>
              <a:rPr sz="950" dirty="0">
                <a:latin typeface="Noto Sans"/>
                <a:cs typeface="Noto Sans"/>
              </a:rPr>
              <a:t>dos</a:t>
            </a:r>
            <a:r>
              <a:rPr sz="950" spc="3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itens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3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um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mês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para</a:t>
            </a:r>
            <a:r>
              <a:rPr sz="950" spc="3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outro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solidFill>
                  <a:srgbClr val="1281B0"/>
                </a:solidFill>
                <a:latin typeface="Noto Sans"/>
                <a:cs typeface="Noto Sans"/>
              </a:rPr>
              <a:t>(Coraccini,</a:t>
            </a:r>
            <a:r>
              <a:rPr sz="950" spc="3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</a:rPr>
              <a:t>2021)</a:t>
            </a:r>
            <a:r>
              <a:rPr sz="950" spc="-10" dirty="0">
                <a:latin typeface="Noto Sans"/>
                <a:cs typeface="Noto Sans"/>
              </a:rPr>
              <a:t>.</a:t>
            </a:r>
            <a:endParaRPr sz="950">
              <a:latin typeface="Noto Sans"/>
              <a:cs typeface="Noto Sans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181349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16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619374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3324224"/>
            <a:ext cx="66675" cy="6667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596899" y="1787525"/>
            <a:ext cx="10331450" cy="2911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relação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famílias,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Bortoluzzi</a:t>
            </a:r>
            <a:r>
              <a:rPr sz="1500" spc="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i="1" spc="2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(2015)</a:t>
            </a:r>
            <a:r>
              <a:rPr sz="1500" spc="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afirma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motivos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levam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se </a:t>
            </a:r>
            <a:r>
              <a:rPr sz="1500" dirty="0">
                <a:latin typeface="Noto Sans"/>
                <a:cs typeface="Noto Sans"/>
              </a:rPr>
              <a:t>endividarem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podem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ter</a:t>
            </a:r>
            <a:r>
              <a:rPr sz="1500" spc="-10" dirty="0">
                <a:latin typeface="Noto Sans"/>
                <a:cs typeface="Noto Sans"/>
              </a:rPr>
              <a:t> origem:</a:t>
            </a:r>
            <a:endParaRPr sz="1500">
              <a:latin typeface="Noto Sans"/>
              <a:cs typeface="Noto Sans"/>
            </a:endParaRPr>
          </a:p>
          <a:p>
            <a:pPr marL="393065" marR="809625">
              <a:lnSpc>
                <a:spcPct val="112500"/>
              </a:lnSpc>
              <a:spcBef>
                <a:spcPts val="1500"/>
              </a:spcBef>
            </a:pPr>
            <a:r>
              <a:rPr sz="1500" b="1" dirty="0">
                <a:latin typeface="Noto Sans"/>
                <a:cs typeface="Noto Sans"/>
              </a:rPr>
              <a:t>Fatores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microeconômicos: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relacionados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comportamento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pessoas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(ou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famílias),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referentes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aos </a:t>
            </a:r>
            <a:r>
              <a:rPr sz="1500" dirty="0">
                <a:latin typeface="Noto Sans"/>
                <a:cs typeface="Noto Sans"/>
              </a:rPr>
              <a:t>aspectos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subjetivos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própria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dinâmica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familiar; </a:t>
            </a:r>
            <a:r>
              <a:rPr sz="1500" spc="-25" dirty="0">
                <a:latin typeface="Noto Sans"/>
                <a:cs typeface="Noto Sans"/>
              </a:rPr>
              <a:t>ou</a:t>
            </a:r>
            <a:endParaRPr sz="1500">
              <a:latin typeface="Noto Sans"/>
              <a:cs typeface="Noto Sans"/>
            </a:endParaRPr>
          </a:p>
          <a:p>
            <a:pPr marL="393065">
              <a:lnSpc>
                <a:spcPct val="100000"/>
              </a:lnSpc>
              <a:spcBef>
                <a:spcPts val="1725"/>
              </a:spcBef>
            </a:pPr>
            <a:r>
              <a:rPr sz="1500" b="1" dirty="0">
                <a:latin typeface="Noto Sans"/>
                <a:cs typeface="Noto Sans"/>
              </a:rPr>
              <a:t>Fatores</a:t>
            </a:r>
            <a:r>
              <a:rPr sz="1500" b="1" spc="-2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macroeconômicos: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decisões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-10" dirty="0">
                <a:latin typeface="Noto Sans"/>
                <a:cs typeface="Noto Sans"/>
              </a:rPr>
              <a:t> econômica.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elevação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últimos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anos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consequente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poder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compra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brasileiros,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somado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às </a:t>
            </a:r>
            <a:r>
              <a:rPr sz="1500" dirty="0">
                <a:latin typeface="Noto Sans"/>
                <a:cs typeface="Noto Sans"/>
              </a:rPr>
              <a:t>elevadas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taxas de desemprego, a má administração das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finanças pessoais, as compras parceladas, os </a:t>
            </a:r>
            <a:r>
              <a:rPr sz="1500" spc="-10" dirty="0">
                <a:latin typeface="Noto Sans"/>
                <a:cs typeface="Noto Sans"/>
              </a:rPr>
              <a:t>empréstimos </a:t>
            </a:r>
            <a:r>
              <a:rPr sz="1500" dirty="0">
                <a:latin typeface="Noto Sans"/>
                <a:cs typeface="Noto Sans"/>
              </a:rPr>
              <a:t>impulsivos,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outros,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podem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considerados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principais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causas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crescente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envidividamento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famílias </a:t>
            </a:r>
            <a:r>
              <a:rPr sz="1500" dirty="0">
                <a:latin typeface="Noto Sans"/>
                <a:cs typeface="Noto Sans"/>
              </a:rPr>
              <a:t>brasileiras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(Menasce,</a:t>
            </a:r>
            <a:r>
              <a:rPr sz="1500" spc="-3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2020)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7" name="object 7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17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615801" y="1522730"/>
            <a:ext cx="5140960" cy="539750"/>
          </a:xfrm>
          <a:prstGeom prst="rect">
            <a:avLst/>
          </a:prstGeom>
        </p:spPr>
        <p:txBody>
          <a:bodyPr vert="horz" wrap="square" lIns="0" tIns="86995" rIns="0" bIns="0" rtlCol="0">
            <a:spAutoFit/>
          </a:bodyPr>
          <a:lstStyle/>
          <a:p>
            <a:pPr algn="ctr">
              <a:lnSpc>
                <a:spcPct val="100000"/>
              </a:lnSpc>
              <a:spcBef>
                <a:spcPts val="685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6 -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Endividamento das famílias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em SP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 % do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total de </a:t>
            </a:r>
            <a:r>
              <a:rPr sz="1200" b="1" spc="-10" dirty="0">
                <a:latin typeface="Noto Sans"/>
                <a:cs typeface="Noto Sans"/>
              </a:rPr>
              <a:t>famílias</a:t>
            </a:r>
            <a:endParaRPr sz="1200">
              <a:latin typeface="Noto Sans"/>
              <a:cs typeface="Noto Sans"/>
            </a:endParaRPr>
          </a:p>
          <a:p>
            <a:pPr algn="ctr">
              <a:lnSpc>
                <a:spcPct val="100000"/>
              </a:lnSpc>
              <a:spcBef>
                <a:spcPts val="585"/>
              </a:spcBef>
            </a:pPr>
            <a:r>
              <a:rPr sz="1200" b="1" dirty="0">
                <a:latin typeface="Noto Sans"/>
                <a:cs typeface="Noto Sans"/>
              </a:rPr>
              <a:t>- </a:t>
            </a:r>
            <a:r>
              <a:rPr sz="1200" b="1" spc="-10" dirty="0">
                <a:latin typeface="Noto Sans"/>
                <a:cs typeface="Noto Sans"/>
              </a:rPr>
              <a:t>2013/2022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76450"/>
            <a:ext cx="5153025" cy="3095624"/>
          </a:xfrm>
          <a:prstGeom prst="rect">
            <a:avLst/>
          </a:prstGeom>
        </p:spPr>
      </p:pic>
      <p:sp>
        <p:nvSpPr>
          <p:cNvPr id="4" name="object 4"/>
          <p:cNvSpPr txBox="1"/>
          <p:nvPr/>
        </p:nvSpPr>
        <p:spPr>
          <a:xfrm>
            <a:off x="2285503" y="5264150"/>
            <a:ext cx="1801495" cy="208279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CNC-PEIC </a:t>
            </a:r>
            <a:r>
              <a:rPr sz="1200" spc="-10" dirty="0">
                <a:latin typeface="Noto Sans"/>
                <a:cs typeface="Noto Sans"/>
              </a:rPr>
              <a:t>(2022a).</a:t>
            </a:r>
            <a:endParaRPr sz="1200">
              <a:latin typeface="Noto Sans"/>
              <a:cs typeface="Noto Sans"/>
            </a:endParaRPr>
          </a:p>
        </p:txBody>
      </p:sp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6130924" y="1720850"/>
            <a:ext cx="4797425" cy="1054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Tanto</a:t>
            </a:r>
            <a:r>
              <a:rPr sz="1500" spc="3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nível</a:t>
            </a:r>
            <a:r>
              <a:rPr sz="1500" spc="3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3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3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45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inadimplência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começaram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aumentar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2014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seguiram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tendência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pelos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spc="-20" dirty="0">
                <a:latin typeface="Noto Sans"/>
                <a:cs typeface="Noto Sans"/>
              </a:rPr>
              <a:t>anos </a:t>
            </a:r>
            <a:r>
              <a:rPr sz="1500" spc="-10" dirty="0">
                <a:latin typeface="Noto Sans"/>
                <a:cs typeface="Noto Sans"/>
              </a:rPr>
              <a:t>seguintes;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876549"/>
            <a:ext cx="66675" cy="666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6130924" y="2749550"/>
            <a:ext cx="4797425" cy="25361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3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substancial</a:t>
            </a:r>
            <a:r>
              <a:rPr sz="1500" spc="3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3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3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(em</a:t>
            </a:r>
            <a:r>
              <a:rPr sz="1500" spc="34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2020), </a:t>
            </a:r>
            <a:r>
              <a:rPr sz="1500" dirty="0">
                <a:latin typeface="Noto Sans"/>
                <a:cs typeface="Noto Sans"/>
              </a:rPr>
              <a:t>refletindo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efeitos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dos </a:t>
            </a:r>
            <a:r>
              <a:rPr sz="1500" dirty="0">
                <a:latin typeface="Noto Sans"/>
                <a:cs typeface="Noto Sans"/>
              </a:rPr>
              <a:t>brasileiros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necessidade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4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recorrer</a:t>
            </a:r>
            <a:r>
              <a:rPr sz="1500" spc="250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ao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manutenção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consumo;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efeito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endividamento,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somado</a:t>
            </a:r>
            <a:r>
              <a:rPr sz="1500" spc="28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econômica,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resulta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elevação </a:t>
            </a:r>
            <a:r>
              <a:rPr sz="1500" dirty="0">
                <a:latin typeface="Noto Sans"/>
                <a:cs typeface="Noto Sans"/>
              </a:rPr>
              <a:t>da inadimplência (em </a:t>
            </a:r>
            <a:r>
              <a:rPr sz="1500" spc="-10" dirty="0">
                <a:latin typeface="Noto Sans"/>
                <a:cs typeface="Noto Sans"/>
              </a:rPr>
              <a:t>2021).</a:t>
            </a:r>
            <a:endParaRPr sz="1500">
              <a:latin typeface="Noto Sans"/>
              <a:cs typeface="Noto Sans"/>
            </a:endParaRPr>
          </a:p>
          <a:p>
            <a:pPr marL="799465" marR="5080" indent="-60960" algn="r">
              <a:lnSpc>
                <a:spcPct val="118400"/>
              </a:lnSpc>
              <a:spcBef>
                <a:spcPts val="1540"/>
              </a:spcBef>
            </a:pPr>
            <a:r>
              <a:rPr sz="950" dirty="0">
                <a:latin typeface="Noto Sans"/>
                <a:cs typeface="Noto Sans"/>
              </a:rPr>
              <a:t>Pesquisa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realizada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estado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São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Paulo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sobre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famílias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endividadas </a:t>
            </a:r>
            <a:r>
              <a:rPr sz="950" dirty="0">
                <a:latin typeface="Noto Sans"/>
                <a:cs typeface="Noto Sans"/>
              </a:rPr>
              <a:t>(consumidores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que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declararam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ter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dívidas)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famílias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com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contas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spc="-25" dirty="0">
                <a:latin typeface="Noto Sans"/>
                <a:cs typeface="Noto Sans"/>
              </a:rPr>
              <a:t>em</a:t>
            </a:r>
            <a:endParaRPr sz="950">
              <a:latin typeface="Noto Sans"/>
              <a:cs typeface="Noto Sans"/>
            </a:endParaRPr>
          </a:p>
          <a:p>
            <a:pPr marR="5080" algn="r">
              <a:lnSpc>
                <a:spcPct val="100000"/>
              </a:lnSpc>
              <a:spcBef>
                <a:spcPts val="210"/>
              </a:spcBef>
            </a:pPr>
            <a:r>
              <a:rPr sz="950" dirty="0">
                <a:latin typeface="Noto Sans"/>
                <a:cs typeface="Noto Sans"/>
              </a:rPr>
              <a:t>atraso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(consumidores</a:t>
            </a:r>
            <a:r>
              <a:rPr sz="950" spc="7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com</a:t>
            </a:r>
            <a:r>
              <a:rPr sz="950" spc="6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dívidas</a:t>
            </a:r>
            <a:r>
              <a:rPr sz="950" spc="7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atrasadas).</a:t>
            </a:r>
            <a:endParaRPr sz="950">
              <a:latin typeface="Noto Sans"/>
              <a:cs typeface="Noto Sans"/>
            </a:endParaRPr>
          </a:p>
        </p:txBody>
      </p:sp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3905249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2" name="object 12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18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1819275"/>
            <a:ext cx="5153024" cy="3095624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57187" y="5006975"/>
            <a:ext cx="5018405" cy="8597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R="152400" algn="ctr">
              <a:lnSpc>
                <a:spcPct val="100000"/>
              </a:lnSpc>
              <a:spcBef>
                <a:spcPts val="100"/>
              </a:spcBef>
            </a:pPr>
            <a:r>
              <a:rPr sz="1200" dirty="0">
                <a:latin typeface="Noto Sans"/>
                <a:cs typeface="Noto Sans"/>
              </a:rPr>
              <a:t>Fonte: CNC-ICF </a:t>
            </a:r>
            <a:r>
              <a:rPr sz="1200" spc="-10" dirty="0">
                <a:latin typeface="Noto Sans"/>
                <a:cs typeface="Noto Sans"/>
              </a:rPr>
              <a:t>(2022b).</a:t>
            </a:r>
            <a:endParaRPr sz="1200">
              <a:latin typeface="Noto Sans"/>
              <a:cs typeface="Noto Sans"/>
            </a:endParaRPr>
          </a:p>
          <a:p>
            <a:pPr marL="300990" marR="5080" indent="-288925" algn="r">
              <a:lnSpc>
                <a:spcPct val="118400"/>
              </a:lnSpc>
              <a:spcBef>
                <a:spcPts val="1075"/>
              </a:spcBef>
            </a:pPr>
            <a:r>
              <a:rPr sz="950" dirty="0">
                <a:latin typeface="Noto Sans"/>
                <a:cs typeface="Noto Sans"/>
              </a:rPr>
              <a:t>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índice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Intenção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Consumo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das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Famílias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(ICF)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verifica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capacidade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consumo </a:t>
            </a:r>
            <a:r>
              <a:rPr sz="950" dirty="0">
                <a:latin typeface="Noto Sans"/>
                <a:cs typeface="Noto Sans"/>
              </a:rPr>
              <a:t>(atual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curto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prazo),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nível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renda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doméstico,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segurança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no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emprego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spc="-50" dirty="0">
                <a:latin typeface="Noto Sans"/>
                <a:cs typeface="Noto Sans"/>
              </a:rPr>
              <a:t>a</a:t>
            </a:r>
            <a:endParaRPr sz="950">
              <a:latin typeface="Noto Sans"/>
              <a:cs typeface="Noto Sans"/>
            </a:endParaRPr>
          </a:p>
          <a:p>
            <a:pPr marR="5080" algn="r">
              <a:lnSpc>
                <a:spcPct val="100000"/>
              </a:lnSpc>
              <a:spcBef>
                <a:spcPts val="210"/>
              </a:spcBef>
            </a:pPr>
            <a:r>
              <a:rPr sz="950" dirty="0">
                <a:latin typeface="Noto Sans"/>
                <a:cs typeface="Noto Sans"/>
              </a:rPr>
              <a:t>quantidade</a:t>
            </a:r>
            <a:r>
              <a:rPr sz="950" spc="4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consumo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presente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futuro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das</a:t>
            </a:r>
            <a:r>
              <a:rPr sz="950" spc="55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famílias,</a:t>
            </a:r>
            <a:endParaRPr sz="95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1847849"/>
            <a:ext cx="66675" cy="6667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891282" y="1597025"/>
            <a:ext cx="10037445" cy="663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1320"/>
              </a:lnSpc>
              <a:spcBef>
                <a:spcPts val="100"/>
              </a:spcBef>
            </a:pPr>
            <a:r>
              <a:rPr sz="1200" b="1" dirty="0">
                <a:latin typeface="Noto Sans"/>
                <a:cs typeface="Noto Sans"/>
              </a:rPr>
              <a:t>Figura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7 -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Intenção de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consumo familiar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 pontos</a:t>
            </a:r>
            <a:r>
              <a:rPr sz="1200" b="1" spc="-5" dirty="0">
                <a:latin typeface="Noto Sans"/>
                <a:cs typeface="Noto Sans"/>
              </a:rPr>
              <a:t> </a:t>
            </a:r>
            <a:r>
              <a:rPr sz="1200" b="1" dirty="0">
                <a:latin typeface="Noto Sans"/>
                <a:cs typeface="Noto Sans"/>
              </a:rPr>
              <a:t>- </a:t>
            </a:r>
            <a:r>
              <a:rPr sz="1200" b="1" spc="-10" dirty="0">
                <a:latin typeface="Noto Sans"/>
                <a:cs typeface="Noto Sans"/>
              </a:rPr>
              <a:t>2013/2022</a:t>
            </a:r>
            <a:endParaRPr sz="1200">
              <a:latin typeface="Noto Sans"/>
              <a:cs typeface="Noto Sans"/>
            </a:endParaRPr>
          </a:p>
          <a:p>
            <a:pPr marL="5252085">
              <a:lnSpc>
                <a:spcPts val="1680"/>
              </a:lnSpc>
              <a:tabLst>
                <a:tab pos="6125210" algn="l"/>
                <a:tab pos="6828790" algn="l"/>
                <a:tab pos="8266430" algn="l"/>
                <a:tab pos="8734425" algn="l"/>
              </a:tabLst>
            </a:pPr>
            <a:r>
              <a:rPr sz="1500" spc="-10" dirty="0">
                <a:latin typeface="Noto Sans"/>
                <a:cs typeface="Noto Sans"/>
              </a:rPr>
              <a:t>Ainda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que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endividadas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50" dirty="0">
                <a:latin typeface="Noto Sans"/>
                <a:cs typeface="Noto Sans"/>
              </a:rPr>
              <a:t>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(parcialmente)</a:t>
            </a:r>
            <a:endParaRPr sz="1500">
              <a:latin typeface="Noto Sans"/>
              <a:cs typeface="Noto Sans"/>
            </a:endParaRPr>
          </a:p>
          <a:p>
            <a:pPr marL="5252085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inadimplentes,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intenção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26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famílias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6130924" y="2235200"/>
            <a:ext cx="4797425" cy="375539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parece</a:t>
            </a:r>
            <a:r>
              <a:rPr sz="1500" spc="459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indicar</a:t>
            </a:r>
            <a:r>
              <a:rPr sz="1500" spc="459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459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possível</a:t>
            </a:r>
            <a:r>
              <a:rPr sz="1500" spc="459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465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spc="-10" dirty="0">
                <a:latin typeface="Noto Sans"/>
                <a:cs typeface="Noto Sans"/>
              </a:rPr>
              <a:t>consumo;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Embora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intenção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tenha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caíde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entre </a:t>
            </a:r>
            <a:r>
              <a:rPr sz="1500" dirty="0">
                <a:latin typeface="Noto Sans"/>
                <a:cs typeface="Noto Sans"/>
              </a:rPr>
              <a:t>2013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2016,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possivelmente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virtude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4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aumento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2015,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intenção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3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iniciou</a:t>
            </a:r>
            <a:r>
              <a:rPr sz="1500" spc="3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3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ciclo</a:t>
            </a:r>
            <a:r>
              <a:rPr sz="1500" spc="3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30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entre </a:t>
            </a:r>
            <a:r>
              <a:rPr sz="1500" dirty="0">
                <a:latin typeface="Noto Sans"/>
                <a:cs typeface="Noto Sans"/>
              </a:rPr>
              <a:t>2016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2019,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quando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voltou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cair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até</a:t>
            </a:r>
            <a:r>
              <a:rPr sz="1500" spc="24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2021, </a:t>
            </a:r>
            <a:r>
              <a:rPr sz="1500" dirty="0">
                <a:latin typeface="Noto Sans"/>
                <a:cs typeface="Noto Sans"/>
              </a:rPr>
              <a:t>motivada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baixa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expectativa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causada </a:t>
            </a:r>
            <a:r>
              <a:rPr sz="1500" dirty="0">
                <a:latin typeface="Noto Sans"/>
                <a:cs typeface="Noto Sans"/>
              </a:rPr>
              <a:t>pela </a:t>
            </a:r>
            <a:r>
              <a:rPr sz="1500" spc="-10" dirty="0">
                <a:latin typeface="Noto Sans"/>
                <a:cs typeface="Noto Sans"/>
              </a:rPr>
              <a:t>pandemia;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A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partir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2022,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vacinação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massa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9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paulatina</a:t>
            </a:r>
            <a:r>
              <a:rPr sz="1500" spc="11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retomada</a:t>
            </a:r>
            <a:r>
              <a:rPr sz="1500" spc="13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2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economia,</a:t>
            </a:r>
            <a:r>
              <a:rPr sz="1500" spc="13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2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intenção</a:t>
            </a:r>
            <a:r>
              <a:rPr sz="1500" spc="130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voltou a </a:t>
            </a:r>
            <a:r>
              <a:rPr sz="1500" spc="-10" dirty="0">
                <a:latin typeface="Noto Sans"/>
                <a:cs typeface="Noto Sans"/>
              </a:rPr>
              <a:t>subir.</a:t>
            </a:r>
            <a:endParaRPr sz="1500">
              <a:latin typeface="Noto Sans"/>
              <a:cs typeface="Noto Sans"/>
            </a:endParaRPr>
          </a:p>
          <a:p>
            <a:pPr marL="831850" marR="5080" indent="-635635" algn="r">
              <a:lnSpc>
                <a:spcPct val="118400"/>
              </a:lnSpc>
              <a:spcBef>
                <a:spcPts val="1015"/>
              </a:spcBef>
            </a:pPr>
            <a:r>
              <a:rPr sz="950" dirty="0">
                <a:latin typeface="Noto Sans"/>
                <a:cs typeface="Noto Sans"/>
              </a:rPr>
              <a:t>sendo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considerado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um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indicador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antecedente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ao</a:t>
            </a:r>
            <a:r>
              <a:rPr sz="950" spc="6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consumo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pode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ser</a:t>
            </a:r>
            <a:r>
              <a:rPr sz="950" spc="6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utilizado </a:t>
            </a:r>
            <a:r>
              <a:rPr sz="950" dirty="0">
                <a:latin typeface="Noto Sans"/>
                <a:cs typeface="Noto Sans"/>
              </a:rPr>
              <a:t>para</a:t>
            </a:r>
            <a:r>
              <a:rPr sz="950" spc="45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planejamento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comércio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de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outras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dirty="0">
                <a:latin typeface="Noto Sans"/>
                <a:cs typeface="Noto Sans"/>
              </a:rPr>
              <a:t>atividades</a:t>
            </a:r>
            <a:r>
              <a:rPr sz="950" spc="50" dirty="0">
                <a:latin typeface="Noto Sans"/>
                <a:cs typeface="Noto Sans"/>
              </a:rPr>
              <a:t> </a:t>
            </a:r>
            <a:r>
              <a:rPr sz="950" spc="-10" dirty="0">
                <a:latin typeface="Noto Sans"/>
                <a:cs typeface="Noto Sans"/>
              </a:rPr>
              <a:t>produtoras</a:t>
            </a:r>
            <a:endParaRPr sz="950">
              <a:latin typeface="Noto Sans"/>
              <a:cs typeface="Noto Sans"/>
            </a:endParaRPr>
          </a:p>
          <a:p>
            <a:pPr marR="5080" algn="r">
              <a:lnSpc>
                <a:spcPct val="100000"/>
              </a:lnSpc>
              <a:spcBef>
                <a:spcPts val="210"/>
              </a:spcBef>
            </a:pPr>
            <a:r>
              <a:rPr sz="950" dirty="0">
                <a:solidFill>
                  <a:srgbClr val="1281B0"/>
                </a:solidFill>
                <a:latin typeface="Noto Sans"/>
                <a:cs typeface="Noto Sans"/>
              </a:rPr>
              <a:t>(FecomércioSP,</a:t>
            </a:r>
            <a:r>
              <a:rPr sz="950" spc="-10" dirty="0">
                <a:solidFill>
                  <a:srgbClr val="1281B0"/>
                </a:solidFill>
                <a:latin typeface="Noto Sans"/>
                <a:cs typeface="Noto Sans"/>
              </a:rPr>
              <a:t> 2022a)</a:t>
            </a:r>
            <a:r>
              <a:rPr sz="950" spc="-10" dirty="0">
                <a:latin typeface="Noto Sans"/>
                <a:cs typeface="Noto Sans"/>
              </a:rPr>
              <a:t>.</a:t>
            </a:r>
            <a:endParaRPr sz="950">
              <a:latin typeface="Noto Sans"/>
              <a:cs typeface="Noto Sans"/>
            </a:endParaRPr>
          </a:p>
        </p:txBody>
      </p:sp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2876549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5943598" y="4676774"/>
            <a:ext cx="66675" cy="666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1" name="object 11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19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26905" y="1797050"/>
            <a:ext cx="1671320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-285" dirty="0"/>
              <a:t>1</a:t>
            </a:r>
            <a:r>
              <a:rPr dirty="0"/>
              <a:t> </a:t>
            </a:r>
            <a:r>
              <a:rPr spc="100" dirty="0"/>
              <a:t>INTRODUÇÃO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1450" cy="22733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consumo</a:t>
            </a:r>
            <a:r>
              <a:rPr sz="1500" b="1" spc="15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das</a:t>
            </a:r>
            <a:r>
              <a:rPr sz="1500" b="1" spc="15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famílias</a:t>
            </a:r>
            <a:r>
              <a:rPr sz="1500" b="1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consiste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variáveis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importantes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Sistema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Contas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Nacional</a:t>
            </a:r>
            <a:r>
              <a:rPr sz="1500" spc="15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(SCN) </a:t>
            </a:r>
            <a:r>
              <a:rPr sz="1500" dirty="0">
                <a:latin typeface="Noto Sans"/>
                <a:cs typeface="Noto Sans"/>
              </a:rPr>
              <a:t>compondo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demanda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final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cuja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evolução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permite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compreender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acessibilidade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aos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bens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serviços </a:t>
            </a:r>
            <a:r>
              <a:rPr sz="1500" dirty="0">
                <a:latin typeface="Noto Sans"/>
                <a:cs typeface="Noto Sans"/>
              </a:rPr>
              <a:t>ofertados.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É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principais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componentes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Interno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Bruto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(PIB),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tendo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representado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torno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60% </a:t>
            </a:r>
            <a:r>
              <a:rPr sz="1500" dirty="0">
                <a:latin typeface="Noto Sans"/>
                <a:cs typeface="Noto Sans"/>
              </a:rPr>
              <a:t>deste nos últimos anos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(Carvalho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 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2016)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depende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diretamente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presente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auferida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pelas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-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resultante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salários,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lucros,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juros, </a:t>
            </a:r>
            <a:r>
              <a:rPr sz="1500" dirty="0">
                <a:latin typeface="Noto Sans"/>
                <a:cs typeface="Noto Sans"/>
              </a:rPr>
              <a:t>aluguéis,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etc.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vez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havendo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presente,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casos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ela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seja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insuficiente,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pode </a:t>
            </a:r>
            <a:r>
              <a:rPr sz="1500" dirty="0">
                <a:latin typeface="Noto Sans"/>
                <a:cs typeface="Noto Sans"/>
              </a:rPr>
              <a:t>ocorrer</a:t>
            </a:r>
            <a:r>
              <a:rPr sz="1500" spc="1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uso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passadas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(riquezas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acumuladas)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expectativa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rendas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futuras,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meio</a:t>
            </a:r>
            <a:r>
              <a:rPr sz="1500" spc="16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endividamento das famílias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(Passos e Nogami, 1998; Rossetti,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2003)</a:t>
            </a:r>
            <a:r>
              <a:rPr sz="1500" spc="-10" dirty="0">
                <a:latin typeface="Noto Sans"/>
                <a:cs typeface="Noto Sans"/>
              </a:rPr>
              <a:t>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2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4960094" y="1797050"/>
            <a:ext cx="1605280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10" dirty="0"/>
              <a:t>6</a:t>
            </a:r>
            <a:r>
              <a:rPr dirty="0"/>
              <a:t> </a:t>
            </a:r>
            <a:r>
              <a:rPr spc="125" dirty="0"/>
              <a:t>CONCLUSÃO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1450" cy="2787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cenário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anos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2013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foi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afetado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duas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crises: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crise</a:t>
            </a:r>
            <a:r>
              <a:rPr sz="1500" b="1" spc="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econômica</a:t>
            </a:r>
            <a:r>
              <a:rPr sz="1500" b="1" spc="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2015/2016</a:t>
            </a:r>
            <a:r>
              <a:rPr sz="1500" b="1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b="1" dirty="0">
                <a:latin typeface="Noto Sans"/>
                <a:cs typeface="Noto Sans"/>
              </a:rPr>
              <a:t>crise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econômica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sanitária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causada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pela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pandemia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85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Covid-</a:t>
            </a:r>
            <a:r>
              <a:rPr sz="1500" b="1" dirty="0">
                <a:latin typeface="Noto Sans"/>
                <a:cs typeface="Noto Sans"/>
              </a:rPr>
              <a:t>19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sendo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segunda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muito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mais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profunda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primeira.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Todavia,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ambos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casos,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resultados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foram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perniciosos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somente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crescimento </a:t>
            </a:r>
            <a:r>
              <a:rPr sz="1500" dirty="0">
                <a:latin typeface="Noto Sans"/>
                <a:cs typeface="Noto Sans"/>
              </a:rPr>
              <a:t>econômico,</a:t>
            </a:r>
            <a:r>
              <a:rPr sz="1500" spc="1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mas,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sobretudo,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1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refere</a:t>
            </a:r>
            <a:r>
              <a:rPr sz="1500" spc="1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1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demais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consequências</a:t>
            </a:r>
            <a:r>
              <a:rPr sz="1500" spc="10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105" dirty="0">
                <a:latin typeface="Noto Sans"/>
                <a:cs typeface="Noto Sans"/>
              </a:rPr>
              <a:t>  </a:t>
            </a:r>
            <a:r>
              <a:rPr sz="1500" spc="-50" dirty="0">
                <a:latin typeface="Noto Sans"/>
                <a:cs typeface="Noto Sans"/>
              </a:rPr>
              <a:t>o </a:t>
            </a:r>
            <a:r>
              <a:rPr sz="1500" dirty="0">
                <a:latin typeface="Noto Sans"/>
                <a:cs typeface="Noto Sans"/>
              </a:rPr>
              <a:t>desenvolvimento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 e </a:t>
            </a:r>
            <a:r>
              <a:rPr sz="1500" spc="-10" dirty="0">
                <a:latin typeface="Noto Sans"/>
                <a:cs typeface="Noto Sans"/>
              </a:rPr>
              <a:t>social.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Bolsonaro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iniciou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ano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2019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grandes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expectativas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econômica,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dos </a:t>
            </a:r>
            <a:r>
              <a:rPr sz="1500" dirty="0">
                <a:latin typeface="Noto Sans"/>
                <a:cs typeface="Noto Sans"/>
              </a:rPr>
              <a:t>índices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famílias.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Entretanto,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tal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otimismo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logo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esmoreceu,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devido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choque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Covid-</a:t>
            </a:r>
            <a:r>
              <a:rPr sz="1500" dirty="0">
                <a:latin typeface="Noto Sans"/>
                <a:cs typeface="Noto Sans"/>
              </a:rPr>
              <a:t>19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iniciada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março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2020.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Este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choque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adverso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teve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papel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central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9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crise, </a:t>
            </a:r>
            <a:r>
              <a:rPr sz="1500" dirty="0">
                <a:latin typeface="Noto Sans"/>
                <a:cs typeface="Noto Sans"/>
              </a:rPr>
              <a:t>porém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governamental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retardar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ações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pró-</a:t>
            </a:r>
            <a:r>
              <a:rPr sz="1500" dirty="0">
                <a:latin typeface="Noto Sans"/>
                <a:cs typeface="Noto Sans"/>
              </a:rPr>
              <a:t>ativas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auxílio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emergencial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outras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políticas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fomento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atividade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produtiva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ampliaram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efeitos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negativos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0" dirty="0">
                <a:latin typeface="Noto Sans"/>
                <a:cs typeface="Noto Sans"/>
              </a:rPr>
              <a:t> economia.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20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44700"/>
            <a:ext cx="10331450" cy="30448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1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principais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consequências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dizem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respeito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elevação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índices</a:t>
            </a:r>
            <a:r>
              <a:rPr sz="1500" spc="1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níveis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4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consumo, </a:t>
            </a:r>
            <a:r>
              <a:rPr sz="1500" dirty="0">
                <a:latin typeface="Noto Sans"/>
                <a:cs typeface="Noto Sans"/>
              </a:rPr>
              <a:t>recrudescendo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brasileiras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necessitavam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manter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menos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níveis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anteriores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pandemia.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expectativa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retomada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atividades,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partir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segundo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semestre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2021, </a:t>
            </a:r>
            <a:r>
              <a:rPr sz="1500" dirty="0">
                <a:latin typeface="Noto Sans"/>
                <a:cs typeface="Noto Sans"/>
              </a:rPr>
              <a:t>exacerbou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apenas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intenção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familiar,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sobretudo,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próprio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familiar.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Entretanto,</a:t>
            </a:r>
            <a:r>
              <a:rPr sz="1500" spc="254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tal </a:t>
            </a:r>
            <a:r>
              <a:rPr sz="1500" dirty="0">
                <a:latin typeface="Noto Sans"/>
                <a:cs typeface="Noto Sans"/>
              </a:rPr>
              <a:t>processo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foi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isento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contradições,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vez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verificou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ascensão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 </a:t>
            </a:r>
            <a:r>
              <a:rPr sz="1500" spc="-10" dirty="0">
                <a:latin typeface="Noto Sans"/>
                <a:cs typeface="Noto Sans"/>
              </a:rPr>
              <a:t>famílias.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relação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comportamento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cenário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futuro,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OCDE</a:t>
            </a:r>
            <a:r>
              <a:rPr sz="1500" spc="85" dirty="0">
                <a:solidFill>
                  <a:srgbClr val="1281B0"/>
                </a:solidFill>
                <a:latin typeface="Noto Sans"/>
                <a:cs typeface="Noto Sans"/>
              </a:rPr>
              <a:t> 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(2022)</a:t>
            </a:r>
            <a:r>
              <a:rPr sz="1500" spc="85" dirty="0">
                <a:solidFill>
                  <a:srgbClr val="1281B0"/>
                </a:solidFill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assinala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8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85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famílias, </a:t>
            </a:r>
            <a:r>
              <a:rPr sz="1500" dirty="0">
                <a:latin typeface="Noto Sans"/>
                <a:cs typeface="Noto Sans"/>
              </a:rPr>
              <a:t>juntamente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investimento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privado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exportações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serão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principais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motores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Brasil.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As </a:t>
            </a:r>
            <a:r>
              <a:rPr sz="1500" dirty="0">
                <a:latin typeface="Noto Sans"/>
                <a:cs typeface="Noto Sans"/>
              </a:rPr>
              <a:t>transferências</a:t>
            </a:r>
            <a:r>
              <a:rPr sz="1500" spc="4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sociais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emprego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impulsionarão</a:t>
            </a:r>
            <a:r>
              <a:rPr sz="1500" spc="4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famílias.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entando,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as </a:t>
            </a:r>
            <a:r>
              <a:rPr sz="1500" dirty="0">
                <a:latin typeface="Noto Sans"/>
                <a:cs typeface="Noto Sans"/>
              </a:rPr>
              <a:t>instabilidades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cenário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mundial,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pressões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inflacionárias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desaceleração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atividade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econômica </a:t>
            </a:r>
            <a:r>
              <a:rPr sz="1500" dirty="0">
                <a:latin typeface="Noto Sans"/>
                <a:cs typeface="Noto Sans"/>
              </a:rPr>
              <a:t>global,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impactarão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nas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taxas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juros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permanecerão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elevadas,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agravando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situação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financeira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comprometendo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país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próximos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anos.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21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006826" y="1797050"/>
            <a:ext cx="1511935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105" dirty="0"/>
              <a:t>REFERÊNCIAS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287635" cy="3168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347345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BASTOS,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Pedro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Zahluth.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Ascensão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Dilma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Rousseff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golpe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2016: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poder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estrutural, </a:t>
            </a:r>
            <a:r>
              <a:rPr sz="1500" dirty="0">
                <a:latin typeface="Noto Sans"/>
                <a:cs typeface="Noto Sans"/>
              </a:rPr>
              <a:t>contradição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ideologia.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Revista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Economia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Contemporânea.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Janeiro,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21,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1-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63,</a:t>
            </a:r>
            <a:r>
              <a:rPr sz="1500" spc="-10" dirty="0">
                <a:latin typeface="Noto Sans"/>
                <a:cs typeface="Noto Sans"/>
              </a:rPr>
              <a:t> 2017.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sz="1500" dirty="0">
                <a:latin typeface="Noto Sans"/>
                <a:cs typeface="Noto Sans"/>
              </a:rPr>
              <a:t>BORTOLUZZI,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Daiane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Antonini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et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Aspectos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2011-</a:t>
            </a:r>
            <a:r>
              <a:rPr sz="1500" spc="-10" dirty="0">
                <a:latin typeface="Noto Sans"/>
                <a:cs typeface="Noto Sans"/>
              </a:rPr>
              <a:t>2014.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500" b="1" dirty="0">
                <a:latin typeface="Noto Sans"/>
                <a:cs typeface="Noto Sans"/>
              </a:rPr>
              <a:t>Revista</a:t>
            </a:r>
            <a:r>
              <a:rPr sz="1500" b="1" spc="-2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Perspectiva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Grande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Sul,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39,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146,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111-123,</a:t>
            </a:r>
            <a:r>
              <a:rPr sz="1500" spc="-10" dirty="0">
                <a:latin typeface="Noto Sans"/>
                <a:cs typeface="Noto Sans"/>
              </a:rPr>
              <a:t> 2015.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BRASIL.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Emenda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Constitucional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106,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8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Institui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regime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extraordinário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fiscal,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financeiro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contratações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enfrentamento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calamidade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pública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decorrente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Congresso</a:t>
            </a:r>
            <a:r>
              <a:rPr sz="1500" b="1" spc="-10" dirty="0">
                <a:latin typeface="Noto Sans"/>
                <a:cs typeface="Noto Sans"/>
              </a:rPr>
              <a:t> Nacional</a:t>
            </a:r>
            <a:r>
              <a:rPr sz="1500" spc="-10" dirty="0">
                <a:latin typeface="Noto Sans"/>
                <a:cs typeface="Noto Sans"/>
              </a:rPr>
              <a:t>, </a:t>
            </a:r>
            <a:r>
              <a:rPr sz="1500" dirty="0">
                <a:latin typeface="Noto Sans"/>
                <a:cs typeface="Noto Sans"/>
              </a:rPr>
              <a:t>2020.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https://www.planalto.gov.br/ccivil_03/constituicao/emendas/emc/emc106.htm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01 </a:t>
            </a:r>
            <a:r>
              <a:rPr sz="1500" dirty="0">
                <a:latin typeface="Noto Sans"/>
                <a:cs typeface="Noto Sans"/>
              </a:rPr>
              <a:t>set.</a:t>
            </a:r>
            <a:r>
              <a:rPr sz="1500" spc="-10" dirty="0">
                <a:latin typeface="Noto Sans"/>
                <a:cs typeface="Noto Sans"/>
              </a:rPr>
              <a:t> 2023.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sz="1500" dirty="0">
                <a:latin typeface="Noto Sans"/>
                <a:cs typeface="Noto Sans"/>
              </a:rPr>
              <a:t>BRESSER-PEREIRA,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Luiz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Carlos.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Dilma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frente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"tripé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macroeconômico"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direita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liberal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dependente.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500" b="1" dirty="0">
                <a:latin typeface="Noto Sans"/>
                <a:cs typeface="Noto Sans"/>
              </a:rPr>
              <a:t>Novos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estudos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CEBRAP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5-15,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2013.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22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62870" cy="3940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201930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CAMARGOS,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Matheus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Augusto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Reis.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comportamento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nível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brasileiros. </a:t>
            </a:r>
            <a:r>
              <a:rPr sz="1500" spc="-10" dirty="0">
                <a:latin typeface="Noto Sans"/>
                <a:cs typeface="Noto Sans"/>
              </a:rPr>
              <a:t>2022. </a:t>
            </a:r>
            <a:r>
              <a:rPr sz="1500" dirty="0">
                <a:latin typeface="Noto Sans"/>
                <a:cs typeface="Noto Sans"/>
              </a:rPr>
              <a:t>19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f.</a:t>
            </a:r>
            <a:r>
              <a:rPr sz="1500" spc="-10" dirty="0">
                <a:latin typeface="Noto Sans"/>
                <a:cs typeface="Noto Sans"/>
              </a:rPr>
              <a:t> Trabalho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Conclusão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Curso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(Graduação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Ciências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Contábeis)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–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Universidade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Federal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Uberlândia, </a:t>
            </a:r>
            <a:r>
              <a:rPr sz="1500" dirty="0">
                <a:latin typeface="Noto Sans"/>
                <a:cs typeface="Noto Sans"/>
              </a:rPr>
              <a:t>Uberlândia,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 em: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https://repositorio.ufu.br/handle/123456789/35495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 em: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24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CARDOSO,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Fernanda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Graziella;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REIS,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Cristina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Fróes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Borja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(Orgs.).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Desafios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Desenvolvimento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Brasileiro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spc="-20" dirty="0">
                <a:latin typeface="Noto Sans"/>
                <a:cs typeface="Noto Sans"/>
              </a:rPr>
              <a:t>pós- </a:t>
            </a:r>
            <a:r>
              <a:rPr sz="1500" b="1" spc="-10" dirty="0">
                <a:latin typeface="Noto Sans"/>
                <a:cs typeface="Noto Sans"/>
              </a:rPr>
              <a:t>Covid-</a:t>
            </a:r>
            <a:r>
              <a:rPr sz="1500" b="1" dirty="0">
                <a:latin typeface="Noto Sans"/>
                <a:cs typeface="Noto Sans"/>
              </a:rPr>
              <a:t>19.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Carlos: Pedro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&amp;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João Editores,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https://www.saopaulo.sp.leg.br/escoladoparlamento/wp-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content/uploads/sites/5/2022/08/EBOOK_Desafios-</a:t>
            </a:r>
            <a:r>
              <a:rPr sz="1500" spc="-25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do-</a:t>
            </a:r>
            <a:r>
              <a:rPr sz="1500" spc="-2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desenvolvimento-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brasileiro-po%CC%81s-Covid-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19.pdf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15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set.</a:t>
            </a:r>
            <a:r>
              <a:rPr sz="1500" spc="2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67945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CARNEIRO,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Ricardo.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agenda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anacrônica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Bolsonaro.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Brazilian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Keynesian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Review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v.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5,</a:t>
            </a:r>
            <a:r>
              <a:rPr sz="1500" spc="-25" dirty="0">
                <a:latin typeface="Noto Sans"/>
                <a:cs typeface="Noto Sans"/>
              </a:rPr>
              <a:t> n. </a:t>
            </a:r>
            <a:r>
              <a:rPr sz="1500" dirty="0">
                <a:latin typeface="Noto Sans"/>
                <a:cs typeface="Noto Sans"/>
              </a:rPr>
              <a:t>1,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p.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154-173,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2019.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4"/>
              </a:rPr>
              <a:t>https://www.braziliankeynesianreview.org/BKR/article/view/200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3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15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set.</a:t>
            </a:r>
            <a:r>
              <a:rPr sz="1500" spc="-10" dirty="0">
                <a:latin typeface="Noto Sans"/>
                <a:cs typeface="Noto Sans"/>
              </a:rPr>
              <a:t> 2023.</a:t>
            </a:r>
            <a:endParaRPr sz="1500">
              <a:latin typeface="Noto Sans"/>
              <a:cs typeface="Noto Sans"/>
            </a:endParaRPr>
          </a:p>
          <a:p>
            <a:pPr marL="12700" marR="86995">
              <a:lnSpc>
                <a:spcPct val="112500"/>
              </a:lnSpc>
              <a:spcBef>
                <a:spcPts val="1500"/>
              </a:spcBef>
            </a:pPr>
            <a:r>
              <a:rPr sz="1500" spc="-10" dirty="0">
                <a:latin typeface="Noto Sans"/>
                <a:cs typeface="Noto Sans"/>
              </a:rPr>
              <a:t>CARVALHO,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Helder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Araujo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de;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SOUSA,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Felipe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Gerhard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Paula;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FUENTES,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Verónica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Ligia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Peñaloza.</a:t>
            </a:r>
            <a:r>
              <a:rPr sz="1500" spc="-10" dirty="0">
                <a:latin typeface="Noto Sans"/>
                <a:cs typeface="Noto Sans"/>
              </a:rPr>
              <a:t> Representação </a:t>
            </a:r>
            <a:r>
              <a:rPr sz="1500" dirty="0">
                <a:latin typeface="Noto Sans"/>
                <a:cs typeface="Noto Sans"/>
              </a:rPr>
              <a:t>social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individual.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Revista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Pensamento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Contemporâneo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em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Administração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11,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100- </a:t>
            </a:r>
            <a:r>
              <a:rPr sz="1500" dirty="0">
                <a:latin typeface="Noto Sans"/>
                <a:cs typeface="Noto Sans"/>
              </a:rPr>
              <a:t>115, </a:t>
            </a:r>
            <a:r>
              <a:rPr sz="1500" spc="-10" dirty="0">
                <a:latin typeface="Noto Sans"/>
                <a:cs typeface="Noto Sans"/>
              </a:rPr>
              <a:t>2017.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23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80650" cy="39401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123189">
              <a:lnSpc>
                <a:spcPct val="112500"/>
              </a:lnSpc>
              <a:spcBef>
                <a:spcPts val="100"/>
              </a:spcBef>
            </a:pPr>
            <a:r>
              <a:rPr sz="1500" spc="-10" dirty="0">
                <a:latin typeface="Noto Sans"/>
                <a:cs typeface="Noto Sans"/>
              </a:rPr>
              <a:t>CARVALHO,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Sandro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Sacchet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et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2000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2013: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análise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estrutural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partir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 Sistema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Nacionais 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 Orçamentos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Familiares.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Instituto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 </a:t>
            </a:r>
            <a:r>
              <a:rPr sz="1500" b="1" spc="-10" dirty="0">
                <a:latin typeface="Noto Sans"/>
                <a:cs typeface="Noto Sans"/>
              </a:rPr>
              <a:t>Pesquisa </a:t>
            </a:r>
            <a:r>
              <a:rPr sz="1500" b="1" dirty="0">
                <a:latin typeface="Noto Sans"/>
                <a:cs typeface="Noto Sans"/>
              </a:rPr>
              <a:t>Econômica Aplicada (IPEA)</a:t>
            </a:r>
            <a:r>
              <a:rPr sz="1500" dirty="0">
                <a:latin typeface="Noto Sans"/>
                <a:cs typeface="Noto Sans"/>
              </a:rPr>
              <a:t>, 2016. Disponível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https://www.ipea.gov.br/portal/images/stories/PDFs/TDs/td_2209.pdf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26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CNC.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Inadimplência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Consumidor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(PEIC).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Confederação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Nacional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Comércio </a:t>
            </a:r>
            <a:r>
              <a:rPr sz="1500" b="1" spc="-25" dirty="0">
                <a:latin typeface="Noto Sans"/>
                <a:cs typeface="Noto Sans"/>
              </a:rPr>
              <a:t>de </a:t>
            </a:r>
            <a:r>
              <a:rPr sz="1500" b="1" dirty="0">
                <a:latin typeface="Noto Sans"/>
                <a:cs typeface="Noto Sans"/>
              </a:rPr>
              <a:t>Bens,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Serviços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Turismo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(CNC)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Brasília,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2022a.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https://www.portaldocomercio.org.br/publicacoes/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25</a:t>
            </a:r>
            <a:r>
              <a:rPr sz="1500" spc="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8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452755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CNC.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Pesquisa 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Intenção 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 das Famílias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(ICF). </a:t>
            </a:r>
            <a:r>
              <a:rPr sz="1500" b="1" dirty="0">
                <a:latin typeface="Noto Sans"/>
                <a:cs typeface="Noto Sans"/>
              </a:rPr>
              <a:t>Confederação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Nacional do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Comércio de </a:t>
            </a:r>
            <a:r>
              <a:rPr sz="1500" b="1" spc="-10" dirty="0">
                <a:latin typeface="Noto Sans"/>
                <a:cs typeface="Noto Sans"/>
              </a:rPr>
              <a:t>Bens, </a:t>
            </a:r>
            <a:r>
              <a:rPr sz="1500" b="1" dirty="0">
                <a:latin typeface="Noto Sans"/>
                <a:cs typeface="Noto Sans"/>
              </a:rPr>
              <a:t>Serviços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Turismo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(CNC)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Brasília,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2022b.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https://www.portaldocomercio.org.br/publicacoes/</a:t>
            </a:r>
            <a:r>
              <a:rPr sz="1500" spc="-10" dirty="0">
                <a:latin typeface="Noto Sans"/>
                <a:cs typeface="Noto Sans"/>
              </a:rPr>
              <a:t>. </a:t>
            </a:r>
            <a:r>
              <a:rPr sz="1500" dirty="0">
                <a:latin typeface="Noto Sans"/>
                <a:cs typeface="Noto Sans"/>
              </a:rPr>
              <a:t>Acesso em: 25 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22352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CORACCINI,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Raphael.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IGP-M: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Entenda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funciona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“índice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aluguel”.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CNN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Brasil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30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2021.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4"/>
              </a:rPr>
              <a:t>https://www.cnnbrasil.com.br/business/igp-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4"/>
              </a:rPr>
              <a:t>m-entenda-</a:t>
            </a:r>
            <a:r>
              <a:rPr sz="1500" spc="7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como-funciona-o-indice-</a:t>
            </a:r>
            <a:r>
              <a:rPr sz="1500" spc="-25" dirty="0">
                <a:latin typeface="Noto Sans"/>
                <a:cs typeface="Noto Sans"/>
              </a:rPr>
              <a:t>de- </a:t>
            </a:r>
            <a:r>
              <a:rPr sz="1500" dirty="0">
                <a:latin typeface="Noto Sans"/>
                <a:cs typeface="Noto Sans"/>
              </a:rPr>
              <a:t>inflacao-do-aluguel/.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 em: 15 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24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73275"/>
            <a:ext cx="10218420" cy="31400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GIL,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Antonio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Carlos.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Como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elaborar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projetos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pesquisa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4a.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ed.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Atlas, </a:t>
            </a:r>
            <a:r>
              <a:rPr sz="1500" spc="-10" dirty="0">
                <a:latin typeface="Noto Sans"/>
                <a:cs typeface="Noto Sans"/>
              </a:rPr>
              <a:t>2002.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GREMAUD,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Amaury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Patrick;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VASCONCELOS,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Marco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Antonio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Sandoval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de;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TONETO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JR.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Rudinei.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Economia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Brasileira </a:t>
            </a:r>
            <a:r>
              <a:rPr sz="1500" b="1" dirty="0">
                <a:latin typeface="Noto Sans"/>
                <a:cs typeface="Noto Sans"/>
              </a:rPr>
              <a:t>Contemporânea.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8a.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ed.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Atlas,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2017.</a:t>
            </a:r>
            <a:endParaRPr sz="1500">
              <a:latin typeface="Noto Sans"/>
              <a:cs typeface="Noto Sans"/>
            </a:endParaRPr>
          </a:p>
          <a:p>
            <a:pPr marL="12700" marR="18034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IBGE.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Índice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Preços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Consumidor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Amplo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(IPCA).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Instituto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Brasileiro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Geografia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Estatística </a:t>
            </a:r>
            <a:r>
              <a:rPr sz="1500" b="1" dirty="0">
                <a:latin typeface="Noto Sans"/>
                <a:cs typeface="Noto Sans"/>
              </a:rPr>
              <a:t>(IBGE)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Janeiro: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IBGE,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2022a.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45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https://www.ibge.gov.br/estatisticas/economicas/precos-</a:t>
            </a:r>
            <a:r>
              <a:rPr sz="1500" spc="-25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e-</a:t>
            </a:r>
            <a:r>
              <a:rPr sz="1500" spc="-2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custos/9256-indice-nacional-de-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precos-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ao-consumidor-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amplo.html?t=series-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historicas&amp;utm_source=landing&amp;utm_medium=explica&amp;utm_campaign=inflacao#plano-real-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mes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2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25 </a:t>
            </a:r>
            <a:r>
              <a:rPr sz="1500" dirty="0">
                <a:latin typeface="Noto Sans"/>
                <a:cs typeface="Noto Sans"/>
              </a:rPr>
              <a:t>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17145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IBGE.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Instituto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Brasileiro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Geografia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Estatística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(IBGE)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Janeiro: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IBGE,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2022b.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https://www.ibge.gov.br/explica/inflacao.php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13</a:t>
            </a:r>
            <a:r>
              <a:rPr sz="1500" spc="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dez.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2022.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25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1787525"/>
            <a:ext cx="10269855" cy="3616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86360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IBGE.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Sistema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Nacionais</a:t>
            </a:r>
            <a:r>
              <a:rPr sz="1500" spc="-10" dirty="0">
                <a:latin typeface="Noto Sans"/>
                <a:cs typeface="Noto Sans"/>
              </a:rPr>
              <a:t> Trimestrais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(SCNT).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Instituto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Brasileiro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Geografia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Estatística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(IBGE)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Rio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Janeiro: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IBGE,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2023.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65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https://www.ibge.gov.br/estatisticas/economicas/contas-nacionais/9300-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contas-nacionais-trimestrais.html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01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set.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93345">
              <a:lnSpc>
                <a:spcPct val="112500"/>
              </a:lnSpc>
              <a:spcBef>
                <a:spcPts val="1500"/>
              </a:spcBef>
            </a:pPr>
            <a:r>
              <a:rPr sz="1500" spc="-25" dirty="0">
                <a:latin typeface="Noto Sans"/>
                <a:cs typeface="Noto Sans"/>
              </a:rPr>
              <a:t>IPEADATA.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Interno Bruto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(PIB)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– consumo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 famílias.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Instituto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 Pesquisa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Econômica </a:t>
            </a:r>
            <a:r>
              <a:rPr sz="1500" b="1" spc="-10" dirty="0">
                <a:latin typeface="Noto Sans"/>
                <a:cs typeface="Noto Sans"/>
              </a:rPr>
              <a:t>Aplicada </a:t>
            </a:r>
            <a:r>
              <a:rPr sz="1500" b="1" dirty="0">
                <a:latin typeface="Noto Sans"/>
                <a:cs typeface="Noto Sans"/>
              </a:rPr>
              <a:t>(IPEA)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Brasília,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DF: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IPEA,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2022.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http://www.ipeadata.gov.br/Default.aspx</a:t>
            </a:r>
            <a:r>
              <a:rPr sz="1500" spc="-10" dirty="0">
                <a:latin typeface="Noto Sans"/>
                <a:cs typeface="Noto Sans"/>
              </a:rPr>
              <a:t>.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25</a:t>
            </a:r>
            <a:r>
              <a:rPr sz="1500" spc="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2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MENASCE,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Marcella.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Descubra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quais 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principais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causas.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Em dia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11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4"/>
              </a:rPr>
              <a:t>https://blog.euemdia.com.br/endividamento-das-familias/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 em: 26 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2550795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OCDE.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Perspectivas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Economicas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OCDE.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OCDE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22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nov.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5"/>
              </a:rPr>
              <a:t>https://issuu.com/oecd.publishing/docs/e0112esp_brz_prt</a:t>
            </a:r>
            <a:r>
              <a:rPr sz="1500" dirty="0">
                <a:latin typeface="Noto Sans"/>
                <a:cs typeface="Noto Sans"/>
              </a:rPr>
              <a:t>. Acesso em: 25 ago.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>
              <a:latin typeface="Noto Sans"/>
              <a:cs typeface="Noto Sans"/>
            </a:endParaRPr>
          </a:p>
          <a:p>
            <a:pPr marL="12700" marR="43307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OREIRO,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José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Luiz;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PAULA,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Luiz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Fernando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Macroeconomia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da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estagnação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econômica.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Janeiro: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Alta </a:t>
            </a:r>
            <a:r>
              <a:rPr sz="1500" dirty="0">
                <a:latin typeface="Noto Sans"/>
                <a:cs typeface="Noto Sans"/>
              </a:rPr>
              <a:t>Books.</a:t>
            </a:r>
            <a:r>
              <a:rPr sz="1500" spc="-10" dirty="0">
                <a:latin typeface="Noto Sans"/>
                <a:cs typeface="Noto Sans"/>
              </a:rPr>
              <a:t> 2021.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26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73275"/>
            <a:ext cx="10239375" cy="33305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PASSOS,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Carlos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Roberto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Martins;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NOGAMI,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Otto.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Princípios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-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economia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Pioneira,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1998.</a:t>
            </a:r>
            <a:endParaRPr sz="1500" dirty="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PMDB.</a:t>
            </a:r>
            <a:r>
              <a:rPr sz="1500" spc="-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PARTIDO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MOVIMENTO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DEMOCRÁTICO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BRASILEIRO.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Uma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ponte</a:t>
            </a:r>
            <a:r>
              <a:rPr sz="1500" b="1" spc="-2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para</a:t>
            </a:r>
            <a:r>
              <a:rPr sz="1500" b="1" spc="-2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o</a:t>
            </a:r>
            <a:r>
              <a:rPr sz="1500" b="1" spc="-2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futuro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2015.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Fundação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Ulysses </a:t>
            </a:r>
            <a:r>
              <a:rPr sz="1500" dirty="0">
                <a:latin typeface="Noto Sans"/>
                <a:cs typeface="Noto Sans"/>
              </a:rPr>
              <a:t>Guimarães.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Brasília,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29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outubro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2015.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em: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2"/>
              </a:rPr>
              <a:t>https://static.poder360.com.br/2017/07/ponteparaofuturo.pdf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15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set.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 dirty="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sz="1500" dirty="0">
                <a:latin typeface="Noto Sans"/>
                <a:cs typeface="Noto Sans"/>
              </a:rPr>
              <a:t>ROSSETTI,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José Paschoal. </a:t>
            </a:r>
            <a:r>
              <a:rPr sz="1500" b="1" dirty="0">
                <a:latin typeface="Noto Sans"/>
                <a:cs typeface="Noto Sans"/>
              </a:rPr>
              <a:t>Introdução à economia</a:t>
            </a:r>
            <a:r>
              <a:rPr sz="1500" dirty="0">
                <a:latin typeface="Noto Sans"/>
                <a:cs typeface="Noto Sans"/>
              </a:rPr>
              <a:t>. 20a. ed. São Paulo: Atlas, </a:t>
            </a:r>
            <a:r>
              <a:rPr sz="1500" spc="-10" dirty="0">
                <a:latin typeface="Noto Sans"/>
                <a:cs typeface="Noto Sans"/>
              </a:rPr>
              <a:t>2003.</a:t>
            </a:r>
            <a:endParaRPr sz="1500" dirty="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sz="1500" dirty="0">
                <a:latin typeface="Noto Sans"/>
                <a:cs typeface="Noto Sans"/>
              </a:rPr>
              <a:t>SEVERINO,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Antônio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Joaquim.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Metodologia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do</a:t>
            </a:r>
            <a:r>
              <a:rPr sz="1500" b="1" spc="-10" dirty="0">
                <a:latin typeface="Noto Sans"/>
                <a:cs typeface="Noto Sans"/>
              </a:rPr>
              <a:t> Trabalho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científico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Paulo: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Editora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Cortez.</a:t>
            </a:r>
            <a:r>
              <a:rPr sz="1500" spc="-10" dirty="0">
                <a:latin typeface="Noto Sans"/>
                <a:cs typeface="Noto Sans"/>
              </a:rPr>
              <a:t> 2014.</a:t>
            </a:r>
            <a:endParaRPr sz="1500" dirty="0">
              <a:latin typeface="Noto Sans"/>
              <a:cs typeface="Noto Sans"/>
            </a:endParaRPr>
          </a:p>
          <a:p>
            <a:pPr marL="12700" marR="130175">
              <a:lnSpc>
                <a:spcPct val="112500"/>
              </a:lnSpc>
              <a:spcBef>
                <a:spcPts val="1500"/>
              </a:spcBef>
            </a:pPr>
            <a:r>
              <a:rPr sz="1500" spc="-20" dirty="0">
                <a:latin typeface="Noto Sans"/>
                <a:cs typeface="Noto Sans"/>
              </a:rPr>
              <a:t>TROVÃO, </a:t>
            </a:r>
            <a:r>
              <a:rPr sz="1500" dirty="0">
                <a:latin typeface="Noto Sans"/>
                <a:cs typeface="Noto Sans"/>
              </a:rPr>
              <a:t>C.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M.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covid-</a:t>
            </a:r>
            <a:r>
              <a:rPr sz="1500" dirty="0">
                <a:latin typeface="Noto Sans"/>
                <a:cs typeface="Noto Sans"/>
              </a:rPr>
              <a:t>19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desigualdade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olhar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macrorregional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proteção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social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auxílios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emergenciais.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Texto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para</a:t>
            </a:r>
            <a:r>
              <a:rPr sz="1500" b="1" spc="-1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discussão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Natal: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Universidade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Federal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Rio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Grande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Norte,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2020.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Disponível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5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https://ccsa.ufrn.br/portal/wp-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content/uploads/2020/05</a:t>
            </a:r>
            <a:r>
              <a:rPr sz="1500" spc="-1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/TROVÃO-</a:t>
            </a:r>
            <a:r>
              <a:rPr sz="150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2020-</a:t>
            </a:r>
            <a:r>
              <a:rPr sz="1500" spc="-1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PANDEMIA-</a:t>
            </a:r>
            <a:r>
              <a:rPr sz="1500" spc="-25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E-</a:t>
            </a:r>
            <a:r>
              <a:rPr sz="150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DESIGUALDADE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  <a:hlinkClick r:id="rId3"/>
              </a:rPr>
              <a:t>.pdf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Acesso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em: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26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ago.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2023.</a:t>
            </a:r>
            <a:endParaRPr sz="1500" dirty="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>
            <a:spLocks noGrp="1"/>
          </p:cNvSpPr>
          <p:nvPr>
            <p:ph type="sldNum" sz="quarter" idx="7"/>
          </p:nvPr>
        </p:nvSpPr>
        <p:spPr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dirty="0"/>
              <a:t>27</a:t>
            </a:fld>
            <a:r>
              <a:rPr dirty="0"/>
              <a:t> / </a:t>
            </a:r>
            <a:r>
              <a:rPr spc="-25" dirty="0"/>
              <a:t>27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96899" y="2044700"/>
            <a:ext cx="10331450" cy="27876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endividamento</a:t>
            </a:r>
            <a:r>
              <a:rPr sz="1500" b="1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pode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definido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existência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obrigação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será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saldada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após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pagamento, </a:t>
            </a:r>
            <a:r>
              <a:rPr sz="1500" dirty="0">
                <a:latin typeface="Noto Sans"/>
                <a:cs typeface="Noto Sans"/>
              </a:rPr>
              <a:t>onde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basta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contrair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dívida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enquadrar-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endividado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(Carvalho,</a:t>
            </a:r>
            <a:r>
              <a:rPr sz="1500" spc="45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Sousa</a:t>
            </a:r>
            <a:r>
              <a:rPr sz="1500" spc="45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45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Fuentes,</a:t>
            </a:r>
            <a:r>
              <a:rPr sz="1500" spc="45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2017)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como, </a:t>
            </a:r>
            <a:r>
              <a:rPr sz="1500" dirty="0">
                <a:latin typeface="Noto Sans"/>
                <a:cs typeface="Noto Sans"/>
              </a:rPr>
              <a:t>também,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resultado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acúmulo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dívidas,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fruto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ação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pagar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foi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usufuído</a:t>
            </a:r>
            <a:r>
              <a:rPr sz="1500" spc="21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(Camargos,</a:t>
            </a:r>
            <a:r>
              <a:rPr sz="1500" spc="2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2022)</a:t>
            </a:r>
            <a:r>
              <a:rPr sz="1500" spc="-10" dirty="0">
                <a:latin typeface="Noto Sans"/>
                <a:cs typeface="Noto Sans"/>
              </a:rPr>
              <a:t>. </a:t>
            </a:r>
            <a:r>
              <a:rPr sz="1500" dirty="0">
                <a:latin typeface="Noto Sans"/>
                <a:cs typeface="Noto Sans"/>
              </a:rPr>
              <a:t>Neste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caso,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si,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trata-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inadimplência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isto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é,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cumprimento</a:t>
            </a:r>
            <a:r>
              <a:rPr sz="1500" spc="22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obrigação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pagar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pelo uso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bem ou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serviço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passado, com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previsão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pagamento </a:t>
            </a:r>
            <a:r>
              <a:rPr sz="1500" spc="-10" dirty="0">
                <a:latin typeface="Noto Sans"/>
                <a:cs typeface="Noto Sans"/>
              </a:rPr>
              <a:t>futuro.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Este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tem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objetivo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analisar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aspectos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endividamento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brasileiras </a:t>
            </a:r>
            <a:r>
              <a:rPr sz="1500" dirty="0">
                <a:latin typeface="Noto Sans"/>
                <a:cs typeface="Noto Sans"/>
              </a:rPr>
              <a:t>entre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anos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2013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2022,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período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contou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final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Dilma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Rousseff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3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governos </a:t>
            </a:r>
            <a:r>
              <a:rPr sz="1500" dirty="0">
                <a:latin typeface="Noto Sans"/>
                <a:cs typeface="Noto Sans"/>
              </a:rPr>
              <a:t>alinhados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pensamento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(neo)liberal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Michel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Temer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Jair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Bolsonaro.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Tal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espaço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temporal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ainda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foi</a:t>
            </a:r>
            <a:r>
              <a:rPr sz="1500" spc="10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acometido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sanitária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sem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precedentes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atualidade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-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Covid-</a:t>
            </a:r>
            <a:r>
              <a:rPr sz="1500" dirty="0">
                <a:latin typeface="Noto Sans"/>
                <a:cs typeface="Noto Sans"/>
              </a:rPr>
              <a:t>19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-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que,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além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provocar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um </a:t>
            </a:r>
            <a:r>
              <a:rPr sz="1500" dirty="0">
                <a:latin typeface="Noto Sans"/>
                <a:cs typeface="Noto Sans"/>
              </a:rPr>
              <a:t>grande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número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mortes,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ocasionou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sérios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impactos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economias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diferentes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países.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3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486025"/>
            <a:ext cx="2057400" cy="28574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77177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028949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800474"/>
            <a:ext cx="66675" cy="66674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310062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567237"/>
            <a:ext cx="76200" cy="76199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4824412"/>
            <a:ext cx="76200" cy="76199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5338762"/>
            <a:ext cx="76200" cy="761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554412" y="2644775"/>
            <a:ext cx="7200265" cy="285432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sz="1500" dirty="0">
                <a:latin typeface="Noto Sans"/>
                <a:cs typeface="Noto Sans"/>
              </a:rPr>
              <a:t>Assume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presidência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2003;</a:t>
            </a:r>
            <a:endParaRPr sz="1500">
              <a:latin typeface="Noto Sans"/>
              <a:cs typeface="Noto Sans"/>
            </a:endParaRPr>
          </a:p>
          <a:p>
            <a:pPr marL="12700" marR="18669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Mantem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i="1" dirty="0">
                <a:latin typeface="Noto Sans"/>
                <a:cs typeface="Noto Sans"/>
              </a:rPr>
              <a:t>tripé</a:t>
            </a:r>
            <a:r>
              <a:rPr sz="1500" i="1" spc="-10" dirty="0">
                <a:latin typeface="Noto Sans"/>
                <a:cs typeface="Noto Sans"/>
              </a:rPr>
              <a:t> </a:t>
            </a:r>
            <a:r>
              <a:rPr sz="1500" i="1" dirty="0">
                <a:latin typeface="Noto Sans"/>
                <a:cs typeface="Noto Sans"/>
              </a:rPr>
              <a:t>macroeconômico</a:t>
            </a:r>
            <a:r>
              <a:rPr sz="1500" i="1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introduzido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antecessor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Fernando </a:t>
            </a:r>
            <a:r>
              <a:rPr sz="1500" dirty="0">
                <a:latin typeface="Noto Sans"/>
                <a:cs typeface="Noto Sans"/>
              </a:rPr>
              <a:t>Henrique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Cardoso,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 incluía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metas 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câmbio flutuante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 </a:t>
            </a:r>
            <a:r>
              <a:rPr sz="1500" spc="-10" dirty="0">
                <a:latin typeface="Noto Sans"/>
                <a:cs typeface="Noto Sans"/>
              </a:rPr>
              <a:t>superávit </a:t>
            </a:r>
            <a:r>
              <a:rPr sz="1500" dirty="0">
                <a:latin typeface="Noto Sans"/>
                <a:cs typeface="Noto Sans"/>
              </a:rPr>
              <a:t>primário</a:t>
            </a:r>
            <a:r>
              <a:rPr sz="1500" spc="-3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(Bresser</a:t>
            </a:r>
            <a:r>
              <a:rPr sz="1500" spc="-3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Pereira,</a:t>
            </a:r>
            <a:r>
              <a:rPr sz="1500" spc="-3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2012)</a:t>
            </a:r>
            <a:r>
              <a:rPr sz="1500" spc="-10" dirty="0">
                <a:latin typeface="Noto Sans"/>
                <a:cs typeface="Noto Sans"/>
              </a:rPr>
              <a:t>;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Mesmo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fraco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desempenho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investimento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a </a:t>
            </a: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ocorreu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virtude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de:</a:t>
            </a:r>
            <a:endParaRPr sz="1500">
              <a:latin typeface="Noto Sans"/>
              <a:cs typeface="Noto Sans"/>
            </a:endParaRPr>
          </a:p>
          <a:p>
            <a:pPr marL="393065" marR="335407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transferências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renda; </a:t>
            </a:r>
            <a:r>
              <a:rPr sz="1500" dirty="0">
                <a:latin typeface="Noto Sans"/>
                <a:cs typeface="Noto Sans"/>
              </a:rPr>
              <a:t>programas</a:t>
            </a:r>
            <a:r>
              <a:rPr sz="1500" spc="-6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assistenciais;</a:t>
            </a:r>
            <a:endParaRPr sz="1500">
              <a:latin typeface="Noto Sans"/>
              <a:cs typeface="Noto Sans"/>
            </a:endParaRPr>
          </a:p>
          <a:p>
            <a:pPr marL="393065" marR="139065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melhorias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mercado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(aumento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emprego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valorização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salário </a:t>
            </a:r>
            <a:r>
              <a:rPr sz="1500" spc="-10" dirty="0">
                <a:latin typeface="Noto Sans"/>
                <a:cs typeface="Noto Sans"/>
              </a:rPr>
              <a:t>mínimo);</a:t>
            </a:r>
            <a:endParaRPr sz="1500">
              <a:latin typeface="Noto Sans"/>
              <a:cs typeface="Noto Sans"/>
            </a:endParaRPr>
          </a:p>
          <a:p>
            <a:pPr marL="393065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crédito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(pessoas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menor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renda).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(Gremaud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2017)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11" name="object 11"/>
          <p:cNvSpPr txBox="1">
            <a:spLocks noGrp="1"/>
          </p:cNvSpPr>
          <p:nvPr>
            <p:ph type="title"/>
          </p:nvPr>
        </p:nvSpPr>
        <p:spPr>
          <a:xfrm>
            <a:off x="1746746" y="1797050"/>
            <a:ext cx="8032115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dirty="0"/>
              <a:t>2</a:t>
            </a:r>
            <a:r>
              <a:rPr spc="20" dirty="0"/>
              <a:t> </a:t>
            </a:r>
            <a:r>
              <a:rPr spc="130" dirty="0"/>
              <a:t>ASCENSÃO</a:t>
            </a:r>
            <a:r>
              <a:rPr spc="20" dirty="0"/>
              <a:t> </a:t>
            </a:r>
            <a:r>
              <a:rPr spc="140" dirty="0"/>
              <a:t>E</a:t>
            </a:r>
            <a:r>
              <a:rPr spc="20" dirty="0"/>
              <a:t> </a:t>
            </a:r>
            <a:r>
              <a:rPr spc="100" dirty="0"/>
              <a:t>RUPTURA</a:t>
            </a:r>
            <a:r>
              <a:rPr spc="20" dirty="0"/>
              <a:t> </a:t>
            </a:r>
            <a:r>
              <a:rPr spc="180" dirty="0"/>
              <a:t>DO</a:t>
            </a:r>
            <a:r>
              <a:rPr spc="25" dirty="0"/>
              <a:t> </a:t>
            </a:r>
            <a:r>
              <a:rPr spc="90" dirty="0"/>
              <a:t>PADRÃO</a:t>
            </a:r>
            <a:r>
              <a:rPr spc="20" dirty="0"/>
              <a:t> </a:t>
            </a:r>
            <a:r>
              <a:rPr spc="165" dirty="0"/>
              <a:t>DE</a:t>
            </a:r>
            <a:r>
              <a:rPr spc="20" dirty="0"/>
              <a:t> </a:t>
            </a:r>
            <a:r>
              <a:rPr spc="90" dirty="0"/>
              <a:t>DESENVOLVIMENTO</a:t>
            </a:r>
            <a:r>
              <a:rPr spc="20" dirty="0"/>
              <a:t> </a:t>
            </a:r>
            <a:r>
              <a:rPr spc="95" dirty="0"/>
              <a:t>BRASILEIRO</a:t>
            </a:r>
          </a:p>
        </p:txBody>
      </p:sp>
      <p:pic>
        <p:nvPicPr>
          <p:cNvPr id="12" name="object 12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4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1847849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10502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1166812" y="2357437"/>
            <a:ext cx="76200" cy="76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2871787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3128962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286249"/>
            <a:ext cx="66675" cy="66674"/>
          </a:xfrm>
          <a:prstGeom prst="rect">
            <a:avLst/>
          </a:prstGeom>
        </p:spPr>
      </p:pic>
      <p:sp>
        <p:nvSpPr>
          <p:cNvPr id="8" name="object 8"/>
          <p:cNvSpPr txBox="1"/>
          <p:nvPr/>
        </p:nvSpPr>
        <p:spPr>
          <a:xfrm>
            <a:off x="596899" y="1720850"/>
            <a:ext cx="7755255" cy="27209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065" marR="140335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investimentos 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 com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relativa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estabilidade </a:t>
            </a:r>
            <a:r>
              <a:rPr sz="1500" spc="-10" dirty="0">
                <a:latin typeface="Noto Sans"/>
                <a:cs typeface="Noto Sans"/>
              </a:rPr>
              <a:t>econômica; </a:t>
            </a:r>
            <a:r>
              <a:rPr sz="1500" dirty="0">
                <a:latin typeface="Noto Sans"/>
                <a:cs typeface="Noto Sans"/>
              </a:rPr>
              <a:t>Retomada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 </a:t>
            </a:r>
            <a:r>
              <a:rPr sz="1500" spc="-10" dirty="0">
                <a:latin typeface="Noto Sans"/>
                <a:cs typeface="Noto Sans"/>
              </a:rPr>
              <a:t>crescimento;</a:t>
            </a:r>
            <a:endParaRPr sz="1500">
              <a:latin typeface="Noto Sans"/>
              <a:cs typeface="Noto Sans"/>
            </a:endParaRPr>
          </a:p>
          <a:p>
            <a:pPr marL="774065" marR="508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Melhora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condições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emprego,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11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desemprego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aumento da </a:t>
            </a:r>
            <a:r>
              <a:rPr sz="1500" spc="-10" dirty="0">
                <a:latin typeface="Noto Sans"/>
                <a:cs typeface="Noto Sans"/>
              </a:rPr>
              <a:t>formalização;</a:t>
            </a:r>
            <a:endParaRPr sz="1500">
              <a:latin typeface="Noto Sans"/>
              <a:cs typeface="Noto Sans"/>
            </a:endParaRPr>
          </a:p>
          <a:p>
            <a:pPr marL="774065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indivíduos;</a:t>
            </a:r>
            <a:endParaRPr sz="1500">
              <a:latin typeface="Noto Sans"/>
              <a:cs typeface="Noto Sans"/>
            </a:endParaRPr>
          </a:p>
          <a:p>
            <a:pPr marL="774065" marR="508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Incorporação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novos</a:t>
            </a:r>
            <a:r>
              <a:rPr sz="1500" spc="2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agentes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mercados</a:t>
            </a:r>
            <a:r>
              <a:rPr sz="1500" spc="2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bens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4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serviços,</a:t>
            </a:r>
            <a:r>
              <a:rPr sz="1500" spc="2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além</a:t>
            </a:r>
            <a:r>
              <a:rPr sz="1500" spc="24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mercado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crédito.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(Gremaud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2017)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1725"/>
              </a:spcBef>
            </a:pPr>
            <a:r>
              <a:rPr sz="1500" b="1" dirty="0">
                <a:latin typeface="Noto Sans"/>
                <a:cs typeface="Noto Sans"/>
              </a:rPr>
              <a:t>CRISE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ECONÔMICA</a:t>
            </a:r>
            <a:r>
              <a:rPr sz="1500" b="1" spc="-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MUNDIAL</a:t>
            </a:r>
            <a:r>
              <a:rPr sz="1500" b="1" spc="-10" dirty="0">
                <a:latin typeface="Noto Sans"/>
                <a:cs typeface="Noto Sans"/>
              </a:rPr>
              <a:t> (2008)</a:t>
            </a:r>
            <a:endParaRPr sz="1500">
              <a:latin typeface="Noto Sans"/>
              <a:cs typeface="Noto Sans"/>
            </a:endParaRPr>
          </a:p>
          <a:p>
            <a:pPr marL="393065">
              <a:lnSpc>
                <a:spcPct val="100000"/>
              </a:lnSpc>
              <a:spcBef>
                <a:spcPts val="1725"/>
              </a:spcBef>
            </a:pPr>
            <a:r>
              <a:rPr sz="1500" dirty="0">
                <a:latin typeface="Noto Sans"/>
                <a:cs typeface="Noto Sans"/>
              </a:rPr>
              <a:t>Políticas anticíclicas de estímulo </a:t>
            </a:r>
            <a:r>
              <a:rPr sz="1500" spc="-10" dirty="0">
                <a:latin typeface="Noto Sans"/>
                <a:cs typeface="Noto Sans"/>
              </a:rPr>
              <a:t>fiscal: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9" name="object 9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4538662"/>
            <a:ext cx="76200" cy="761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358899" y="4416424"/>
            <a:ext cx="5609590" cy="7969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  <a:tabLst>
                <a:tab pos="904875" algn="l"/>
                <a:tab pos="1290955" algn="l"/>
                <a:tab pos="2278380" algn="l"/>
                <a:tab pos="2741295" algn="l"/>
                <a:tab pos="3996690" algn="l"/>
              </a:tabLst>
            </a:pPr>
            <a:r>
              <a:rPr sz="1500" spc="-10" dirty="0">
                <a:latin typeface="Noto Sans"/>
                <a:cs typeface="Noto Sans"/>
              </a:rPr>
              <a:t>redução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de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impostos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0" dirty="0">
                <a:latin typeface="Noto Sans"/>
                <a:cs typeface="Noto Sans"/>
              </a:rPr>
              <a:t>(IPI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automóveis,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10" dirty="0">
                <a:latin typeface="Noto Sans"/>
                <a:cs typeface="Noto Sans"/>
              </a:rPr>
              <a:t>eletrodomésticos, </a:t>
            </a:r>
            <a:r>
              <a:rPr sz="1500" dirty="0">
                <a:latin typeface="Noto Sans"/>
                <a:cs typeface="Noto Sans"/>
              </a:rPr>
              <a:t>construção,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entre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outros);</a:t>
            </a:r>
            <a:endParaRPr sz="1500">
              <a:latin typeface="Noto Sans"/>
              <a:cs typeface="Noto Sans"/>
            </a:endParaRPr>
          </a:p>
          <a:p>
            <a:pPr marL="12700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crédito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bancos</a:t>
            </a:r>
            <a:r>
              <a:rPr sz="1500" spc="-10" dirty="0">
                <a:latin typeface="Noto Sans"/>
                <a:cs typeface="Noto Sans"/>
              </a:rPr>
              <a:t> públicos.</a:t>
            </a:r>
            <a:endParaRPr sz="1500">
              <a:latin typeface="Noto Sans"/>
              <a:cs typeface="Noto Sans"/>
            </a:endParaRPr>
          </a:p>
        </p:txBody>
      </p:sp>
      <p:sp>
        <p:nvSpPr>
          <p:cNvPr id="11" name="object 11"/>
          <p:cNvSpPr txBox="1"/>
          <p:nvPr/>
        </p:nvSpPr>
        <p:spPr>
          <a:xfrm>
            <a:off x="7103995" y="4445000"/>
            <a:ext cx="1248410" cy="2540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  <a:tabLst>
                <a:tab pos="1010285" algn="l"/>
              </a:tabLst>
            </a:pPr>
            <a:r>
              <a:rPr sz="1500" spc="-10" dirty="0">
                <a:latin typeface="Noto Sans"/>
                <a:cs typeface="Noto Sans"/>
              </a:rPr>
              <a:t>materiais</a:t>
            </a:r>
            <a:r>
              <a:rPr sz="1500" dirty="0">
                <a:latin typeface="Noto Sans"/>
                <a:cs typeface="Noto Sans"/>
              </a:rPr>
              <a:t>	</a:t>
            </a:r>
            <a:r>
              <a:rPr sz="1500" spc="-25" dirty="0">
                <a:latin typeface="Noto Sans"/>
                <a:cs typeface="Noto Sans"/>
              </a:rPr>
              <a:t>de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12" name="object 1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166812" y="5053012"/>
            <a:ext cx="76200" cy="76199"/>
          </a:xfrm>
          <a:prstGeom prst="rect">
            <a:avLst/>
          </a:prstGeom>
        </p:spPr>
      </p:pic>
      <p:pic>
        <p:nvPicPr>
          <p:cNvPr id="13" name="object 1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5314949"/>
            <a:ext cx="66675" cy="66674"/>
          </a:xfrm>
          <a:prstGeom prst="rect">
            <a:avLst/>
          </a:prstGeom>
        </p:spPr>
      </p:pic>
      <p:sp>
        <p:nvSpPr>
          <p:cNvPr id="14" name="object 14"/>
          <p:cNvSpPr txBox="1"/>
          <p:nvPr/>
        </p:nvSpPr>
        <p:spPr>
          <a:xfrm>
            <a:off x="977900" y="5187950"/>
            <a:ext cx="7374255" cy="5397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2009,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tanto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familiar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quanto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investimento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voltaram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185" dirty="0">
                <a:latin typeface="Noto Sans"/>
                <a:cs typeface="Noto Sans"/>
              </a:rPr>
              <a:t> </a:t>
            </a:r>
            <a:r>
              <a:rPr sz="1500" spc="-45" dirty="0">
                <a:latin typeface="Noto Sans"/>
                <a:cs typeface="Noto Sans"/>
              </a:rPr>
              <a:t>elevar, </a:t>
            </a:r>
            <a:r>
              <a:rPr sz="1500" dirty="0">
                <a:latin typeface="Noto Sans"/>
                <a:cs typeface="Noto Sans"/>
              </a:rPr>
              <a:t>retomando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econômico.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(Gremaud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2017)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15" name="object 1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8543925" y="2009775"/>
            <a:ext cx="2219324" cy="3333749"/>
          </a:xfrm>
          <a:prstGeom prst="rect">
            <a:avLst/>
          </a:prstGeom>
        </p:spPr>
      </p:pic>
      <p:pic>
        <p:nvPicPr>
          <p:cNvPr id="16" name="object 16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7" name="object 17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8" name="object 18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5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009774"/>
            <a:ext cx="1904999" cy="2857500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1781174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2290762"/>
            <a:ext cx="76200" cy="76199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8086" y="3062287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3748086" y="3576637"/>
            <a:ext cx="76200" cy="76199"/>
          </a:xfrm>
          <a:prstGeom prst="rect">
            <a:avLst/>
          </a:prstGeom>
        </p:spPr>
      </p:pic>
      <p:pic>
        <p:nvPicPr>
          <p:cNvPr id="7" name="object 7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095749"/>
            <a:ext cx="66675" cy="6667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867274"/>
            <a:ext cx="66675" cy="666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5638799"/>
            <a:ext cx="66675" cy="66674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3554412" y="1654175"/>
            <a:ext cx="7336155" cy="43973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741045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Assume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presidência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2011,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herdando,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seu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antecessor,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i="1" dirty="0">
                <a:latin typeface="Noto Sans"/>
                <a:cs typeface="Noto Sans"/>
              </a:rPr>
              <a:t>Modelo</a:t>
            </a:r>
            <a:r>
              <a:rPr sz="1500" i="1" spc="-5" dirty="0">
                <a:latin typeface="Noto Sans"/>
                <a:cs typeface="Noto Sans"/>
              </a:rPr>
              <a:t> </a:t>
            </a:r>
            <a:r>
              <a:rPr sz="1500" i="1" spc="-25" dirty="0">
                <a:latin typeface="Noto Sans"/>
                <a:cs typeface="Noto Sans"/>
              </a:rPr>
              <a:t>de </a:t>
            </a:r>
            <a:r>
              <a:rPr sz="1500" i="1" dirty="0">
                <a:latin typeface="Noto Sans"/>
                <a:cs typeface="Noto Sans"/>
              </a:rPr>
              <a:t>Consumo de </a:t>
            </a:r>
            <a:r>
              <a:rPr sz="1500" i="1" spc="-10" dirty="0">
                <a:latin typeface="Noto Sans"/>
                <a:cs typeface="Noto Sans"/>
              </a:rPr>
              <a:t>Massa</a:t>
            </a:r>
            <a:r>
              <a:rPr sz="1500" spc="-10" dirty="0">
                <a:latin typeface="Noto Sans"/>
                <a:cs typeface="Noto Sans"/>
              </a:rPr>
              <a:t>:</a:t>
            </a:r>
            <a:endParaRPr sz="1500">
              <a:latin typeface="Noto Sans"/>
              <a:cs typeface="Noto Sans"/>
            </a:endParaRPr>
          </a:p>
          <a:p>
            <a:pPr marL="393065" marR="13716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consumo das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famílias,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 melhor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distribuição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 </a:t>
            </a:r>
            <a:r>
              <a:rPr sz="1500" spc="-10" dirty="0">
                <a:latin typeface="Noto Sans"/>
                <a:cs typeface="Noto Sans"/>
              </a:rPr>
              <a:t>transferência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expansão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crédito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consumidor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fortalecimento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mercado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(valorização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salário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mínimo)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(Cardoso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Reis,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2022)</a:t>
            </a:r>
            <a:r>
              <a:rPr sz="1500" spc="-10" dirty="0">
                <a:latin typeface="Noto Sans"/>
                <a:cs typeface="Noto Sans"/>
              </a:rPr>
              <a:t>;</a:t>
            </a:r>
            <a:endParaRPr sz="1500">
              <a:latin typeface="Noto Sans"/>
              <a:cs typeface="Noto Sans"/>
            </a:endParaRPr>
          </a:p>
          <a:p>
            <a:pPr marL="393065" marR="6096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logo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arrefeceu,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razão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baixas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poupança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investimento,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além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perda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ganhos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produtividade;</a:t>
            </a:r>
            <a:endParaRPr sz="1500">
              <a:latin typeface="Noto Sans"/>
              <a:cs typeface="Noto Sans"/>
            </a:endParaRPr>
          </a:p>
          <a:p>
            <a:pPr marL="393065" marR="207645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resultou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limitação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capacidade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produtiva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significativas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pressões </a:t>
            </a:r>
            <a:r>
              <a:rPr sz="1500" dirty="0">
                <a:latin typeface="Noto Sans"/>
                <a:cs typeface="Noto Sans"/>
              </a:rPr>
              <a:t>inflacionárias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(Gremaud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2017;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Bastos,</a:t>
            </a:r>
            <a:r>
              <a:rPr sz="1500" spc="-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2017)</a:t>
            </a:r>
            <a:r>
              <a:rPr sz="1500" spc="-10" dirty="0">
                <a:latin typeface="Noto Sans"/>
                <a:cs typeface="Noto Sans"/>
              </a:rPr>
              <a:t>;</a:t>
            </a:r>
            <a:endParaRPr sz="1500">
              <a:latin typeface="Noto Sans"/>
              <a:cs typeface="Noto Sans"/>
            </a:endParaRPr>
          </a:p>
          <a:p>
            <a:pPr marL="12700" marR="252729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Crescimento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baseado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emprego,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redução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desemprego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ocupação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capacidade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ociosa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resposta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ampliação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da </a:t>
            </a:r>
            <a:r>
              <a:rPr sz="1500" dirty="0">
                <a:latin typeface="Noto Sans"/>
                <a:cs typeface="Noto Sans"/>
              </a:rPr>
              <a:t>demanda já não se verificava </a:t>
            </a:r>
            <a:r>
              <a:rPr sz="1500" spc="-10" dirty="0">
                <a:latin typeface="Noto Sans"/>
                <a:cs typeface="Noto Sans"/>
              </a:rPr>
              <a:t>mais;</a:t>
            </a:r>
            <a:endParaRPr sz="1500">
              <a:latin typeface="Noto Sans"/>
              <a:cs typeface="Noto Sans"/>
            </a:endParaRPr>
          </a:p>
          <a:p>
            <a:pPr marL="12700" marR="15875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Piora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diversos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indicadores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econômicos,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como: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produto,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aumento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taxas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inflação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 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juros,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déficits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primário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 nominal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elevação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 </a:t>
            </a:r>
            <a:r>
              <a:rPr sz="1500" spc="-10" dirty="0">
                <a:latin typeface="Noto Sans"/>
                <a:cs typeface="Noto Sans"/>
              </a:rPr>
              <a:t>dívida </a:t>
            </a:r>
            <a:r>
              <a:rPr sz="1500" dirty="0">
                <a:latin typeface="Noto Sans"/>
                <a:cs typeface="Noto Sans"/>
              </a:rPr>
              <a:t>pública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proporção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PIB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(Gremaud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et</a:t>
            </a:r>
            <a:r>
              <a:rPr sz="1500" i="1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i="1" dirty="0">
                <a:solidFill>
                  <a:srgbClr val="1281B0"/>
                </a:solidFill>
                <a:latin typeface="Noto Sans"/>
                <a:cs typeface="Noto Sans"/>
              </a:rPr>
              <a:t>al.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,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2017;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Cardoso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Reis,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2022)</a:t>
            </a:r>
            <a:r>
              <a:rPr sz="1500" spc="-10" dirty="0">
                <a:latin typeface="Noto Sans"/>
                <a:cs typeface="Noto Sans"/>
              </a:rPr>
              <a:t>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</a:pPr>
            <a:r>
              <a:rPr sz="1500" spc="-10" dirty="0">
                <a:latin typeface="Noto Sans"/>
                <a:cs typeface="Noto Sans"/>
              </a:rPr>
              <a:t>Tem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segundo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mandato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interrompido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2016,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afastamento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e, </a:t>
            </a:r>
            <a:r>
              <a:rPr sz="1500" dirty="0">
                <a:latin typeface="Noto Sans"/>
                <a:cs typeface="Noto Sans"/>
              </a:rPr>
              <a:t>depois, com o </a:t>
            </a:r>
            <a:r>
              <a:rPr sz="1500" i="1" dirty="0">
                <a:latin typeface="Noto Sans"/>
                <a:cs typeface="Noto Sans"/>
              </a:rPr>
              <a:t>Impeachment </a:t>
            </a:r>
            <a:r>
              <a:rPr sz="1500" dirty="0">
                <a:latin typeface="Noto Sans"/>
                <a:cs typeface="Noto Sans"/>
              </a:rPr>
              <a:t>em agosto de </a:t>
            </a:r>
            <a:r>
              <a:rPr sz="1500" spc="-10" dirty="0">
                <a:latin typeface="Noto Sans"/>
                <a:cs typeface="Noto Sans"/>
              </a:rPr>
              <a:t>2016.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11" name="object 11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7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6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1847849"/>
            <a:ext cx="66675" cy="66674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2362199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029074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790574" y="4991099"/>
            <a:ext cx="66675" cy="66674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596899" y="1720850"/>
            <a:ext cx="7755255" cy="419735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93065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Assumiu</a:t>
            </a:r>
            <a:r>
              <a:rPr sz="1500" spc="204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mandato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diagnóstico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propostas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atuação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ortodoxas</a:t>
            </a:r>
            <a:r>
              <a:rPr sz="1500" spc="22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da </a:t>
            </a:r>
            <a:r>
              <a:rPr sz="1500" dirty="0">
                <a:latin typeface="Noto Sans"/>
                <a:cs typeface="Noto Sans"/>
              </a:rPr>
              <a:t>gestão </a:t>
            </a:r>
            <a:r>
              <a:rPr sz="1500" spc="-10" dirty="0">
                <a:latin typeface="Noto Sans"/>
                <a:cs typeface="Noto Sans"/>
              </a:rPr>
              <a:t>econômica;</a:t>
            </a:r>
            <a:endParaRPr sz="1500">
              <a:latin typeface="Noto Sans"/>
              <a:cs typeface="Noto Sans"/>
            </a:endParaRPr>
          </a:p>
          <a:p>
            <a:pPr marL="393065" marR="5080" algn="just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Interpretou</a:t>
            </a:r>
            <a:r>
              <a:rPr sz="1500" spc="36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3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como</a:t>
            </a:r>
            <a:r>
              <a:rPr sz="1500" spc="3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sendo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oriunda</a:t>
            </a:r>
            <a:r>
              <a:rPr sz="1500" spc="3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má</a:t>
            </a:r>
            <a:r>
              <a:rPr sz="1500" spc="3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gestão</a:t>
            </a:r>
            <a:r>
              <a:rPr sz="1500" spc="3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37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política </a:t>
            </a:r>
            <a:r>
              <a:rPr sz="1500" dirty="0">
                <a:latin typeface="Noto Sans"/>
                <a:cs typeface="Noto Sans"/>
              </a:rPr>
              <a:t>econômica, em especial, da política </a:t>
            </a:r>
            <a:r>
              <a:rPr sz="1500" spc="-10" dirty="0">
                <a:latin typeface="Noto Sans"/>
                <a:cs typeface="Noto Sans"/>
              </a:rPr>
              <a:t>fiscal;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b="1" dirty="0">
                <a:latin typeface="Noto Sans"/>
                <a:cs typeface="Noto Sans"/>
                <a:hlinkClick r:id="rId3"/>
              </a:rPr>
              <a:t>Uma</a:t>
            </a:r>
            <a:r>
              <a:rPr sz="1500" b="1" spc="475" dirty="0">
                <a:latin typeface="Noto Sans"/>
                <a:cs typeface="Noto Sans"/>
                <a:hlinkClick r:id="rId3"/>
              </a:rPr>
              <a:t> </a:t>
            </a:r>
            <a:r>
              <a:rPr sz="1500" b="1" dirty="0">
                <a:latin typeface="Noto Sans"/>
                <a:cs typeface="Noto Sans"/>
                <a:hlinkClick r:id="rId3"/>
              </a:rPr>
              <a:t>ponte</a:t>
            </a:r>
            <a:r>
              <a:rPr sz="1500" b="1" spc="480" dirty="0">
                <a:latin typeface="Noto Sans"/>
                <a:cs typeface="Noto Sans"/>
                <a:hlinkClick r:id="rId3"/>
              </a:rPr>
              <a:t> </a:t>
            </a:r>
            <a:r>
              <a:rPr sz="1500" b="1" dirty="0">
                <a:latin typeface="Noto Sans"/>
                <a:cs typeface="Noto Sans"/>
                <a:hlinkClick r:id="rId3"/>
              </a:rPr>
              <a:t>para</a:t>
            </a:r>
            <a:r>
              <a:rPr sz="1500" b="1" spc="475" dirty="0">
                <a:latin typeface="Noto Sans"/>
                <a:cs typeface="Noto Sans"/>
                <a:hlinkClick r:id="rId3"/>
              </a:rPr>
              <a:t> </a:t>
            </a:r>
            <a:r>
              <a:rPr sz="1500" b="1" dirty="0">
                <a:latin typeface="Noto Sans"/>
                <a:cs typeface="Noto Sans"/>
                <a:hlinkClick r:id="rId3"/>
              </a:rPr>
              <a:t>o</a:t>
            </a:r>
            <a:r>
              <a:rPr sz="1500" b="1" spc="480" dirty="0">
                <a:latin typeface="Noto Sans"/>
                <a:cs typeface="Noto Sans"/>
                <a:hlinkClick r:id="rId3"/>
              </a:rPr>
              <a:t> </a:t>
            </a:r>
            <a:r>
              <a:rPr sz="1500" b="1" dirty="0">
                <a:latin typeface="Noto Sans"/>
                <a:cs typeface="Noto Sans"/>
                <a:hlinkClick r:id="rId3"/>
              </a:rPr>
              <a:t>futuro</a:t>
            </a:r>
            <a:r>
              <a:rPr sz="1500" dirty="0">
                <a:latin typeface="Noto Sans"/>
                <a:cs typeface="Noto Sans"/>
              </a:rPr>
              <a:t>:</a:t>
            </a:r>
            <a:r>
              <a:rPr sz="1500" spc="4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texto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publicado</a:t>
            </a:r>
            <a:r>
              <a:rPr sz="1500" spc="4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pelo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PMDB</a:t>
            </a:r>
            <a:r>
              <a:rPr sz="1500" dirty="0">
                <a:latin typeface="Noto Sans"/>
                <a:cs typeface="Noto Sans"/>
              </a:rPr>
              <a:t>,</a:t>
            </a:r>
            <a:r>
              <a:rPr sz="1500" spc="4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partido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4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Temer,</a:t>
            </a:r>
            <a:r>
              <a:rPr sz="1500" spc="48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que </a:t>
            </a:r>
            <a:r>
              <a:rPr sz="1500" dirty="0">
                <a:latin typeface="Noto Sans"/>
                <a:cs typeface="Noto Sans"/>
              </a:rPr>
              <a:t>evidencia</a:t>
            </a:r>
            <a:r>
              <a:rPr sz="1500" spc="1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clara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guinada</a:t>
            </a:r>
            <a:r>
              <a:rPr sz="1500" spc="1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às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práticas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ortodoxas,</a:t>
            </a:r>
            <a:r>
              <a:rPr sz="1500" spc="1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especialmente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1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política </a:t>
            </a:r>
            <a:r>
              <a:rPr sz="1500" dirty="0">
                <a:latin typeface="Noto Sans"/>
                <a:cs typeface="Noto Sans"/>
              </a:rPr>
              <a:t>monetária e </a:t>
            </a:r>
            <a:r>
              <a:rPr sz="1500" spc="-10" dirty="0">
                <a:latin typeface="Noto Sans"/>
                <a:cs typeface="Noto Sans"/>
              </a:rPr>
              <a:t>cambial.</a:t>
            </a:r>
            <a:endParaRPr sz="1500">
              <a:latin typeface="Noto Sans"/>
              <a:cs typeface="Noto Sans"/>
            </a:endParaRPr>
          </a:p>
          <a:p>
            <a:pPr marL="393065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Regra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teto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gastos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(2016):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federal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poderia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gastar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valor </a:t>
            </a:r>
            <a:r>
              <a:rPr sz="1500" dirty="0">
                <a:latin typeface="Noto Sans"/>
                <a:cs typeface="Noto Sans"/>
              </a:rPr>
              <a:t>consumido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ano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anterior,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corrigido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inflação,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significando</a:t>
            </a:r>
            <a:r>
              <a:rPr sz="1500" spc="434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um </a:t>
            </a:r>
            <a:r>
              <a:rPr sz="1500" dirty="0">
                <a:latin typeface="Noto Sans"/>
                <a:cs typeface="Noto Sans"/>
              </a:rPr>
              <a:t>congelamento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real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gastos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públicos.</a:t>
            </a:r>
            <a:endParaRPr sz="1500">
              <a:latin typeface="Noto Sans"/>
              <a:cs typeface="Noto Sans"/>
            </a:endParaRPr>
          </a:p>
          <a:p>
            <a:pPr marL="393065" marR="5080" algn="just">
              <a:lnSpc>
                <a:spcPct val="112500"/>
              </a:lnSpc>
              <a:spcBef>
                <a:spcPts val="1500"/>
              </a:spcBef>
            </a:pPr>
            <a:r>
              <a:rPr sz="1500" dirty="0">
                <a:latin typeface="Noto Sans"/>
                <a:cs typeface="Noto Sans"/>
              </a:rPr>
              <a:t>Reforma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trabalhista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(2017):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resposta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ao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peso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os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aumentos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33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salário </a:t>
            </a:r>
            <a:r>
              <a:rPr sz="1500" dirty="0">
                <a:latin typeface="Noto Sans"/>
                <a:cs typeface="Noto Sans"/>
              </a:rPr>
              <a:t>mínimo</a:t>
            </a:r>
            <a:r>
              <a:rPr sz="1500" spc="12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representavam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3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dívida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pública,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permitiu</a:t>
            </a:r>
            <a:r>
              <a:rPr sz="1500" spc="13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flexibilização</a:t>
            </a:r>
            <a:r>
              <a:rPr sz="1500" spc="140" dirty="0">
                <a:latin typeface="Noto Sans"/>
                <a:cs typeface="Noto Sans"/>
              </a:rPr>
              <a:t>  </a:t>
            </a:r>
            <a:r>
              <a:rPr sz="1500" spc="-25" dirty="0">
                <a:latin typeface="Noto Sans"/>
                <a:cs typeface="Noto Sans"/>
              </a:rPr>
              <a:t>das </a:t>
            </a:r>
            <a:r>
              <a:rPr sz="1500" dirty="0">
                <a:latin typeface="Noto Sans"/>
                <a:cs typeface="Noto Sans"/>
              </a:rPr>
              <a:t>relações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trabalho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resultou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maior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precarização</a:t>
            </a:r>
            <a:r>
              <a:rPr sz="1500" spc="1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dos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vínculos</a:t>
            </a:r>
            <a:r>
              <a:rPr sz="1500" spc="12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trabalhistas.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(Oreiro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Paula,</a:t>
            </a:r>
            <a:r>
              <a:rPr sz="1500" spc="-2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2021)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7" name="object 7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8543925" y="1752600"/>
            <a:ext cx="2371724" cy="3552824"/>
          </a:xfrm>
          <a:prstGeom prst="rect">
            <a:avLst/>
          </a:prstGeom>
        </p:spPr>
      </p:pic>
      <p:pic>
        <p:nvPicPr>
          <p:cNvPr id="8" name="object 8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0" name="object 10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7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609599" y="2266950"/>
            <a:ext cx="2057399" cy="3086099"/>
          </a:xfrm>
          <a:prstGeom prst="rect">
            <a:avLst/>
          </a:prstGeom>
        </p:spPr>
      </p:pic>
      <p:pic>
        <p:nvPicPr>
          <p:cNvPr id="3" name="object 3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038349"/>
            <a:ext cx="66675" cy="66674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2295524"/>
            <a:ext cx="66675" cy="66674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2805112"/>
            <a:ext cx="76200" cy="76199"/>
          </a:xfrm>
          <a:prstGeom prst="rect">
            <a:avLst/>
          </a:prstGeom>
        </p:spPr>
      </p:pic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748086" y="3062287"/>
            <a:ext cx="76200" cy="76199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3554412" y="1911350"/>
            <a:ext cx="7352030" cy="3368675"/>
          </a:xfrm>
          <a:prstGeom prst="rect">
            <a:avLst/>
          </a:prstGeom>
        </p:spPr>
        <p:txBody>
          <a:bodyPr vert="horz" wrap="square" lIns="0" tIns="412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325"/>
              </a:spcBef>
            </a:pPr>
            <a:r>
              <a:rPr sz="1500" dirty="0">
                <a:latin typeface="Noto Sans"/>
                <a:cs typeface="Noto Sans"/>
              </a:rPr>
              <a:t>Assume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presidência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2019,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sucedendo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Michel </a:t>
            </a:r>
            <a:r>
              <a:rPr sz="1500" spc="-10" dirty="0">
                <a:latin typeface="Noto Sans"/>
                <a:cs typeface="Noto Sans"/>
              </a:rPr>
              <a:t>Temer;</a:t>
            </a:r>
            <a:endParaRPr sz="1500">
              <a:latin typeface="Noto Sans"/>
              <a:cs typeface="Noto Sans"/>
            </a:endParaRPr>
          </a:p>
          <a:p>
            <a:pPr marL="12700" marR="1053465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Promessa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continuar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programa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liberal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iniciado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seu </a:t>
            </a:r>
            <a:r>
              <a:rPr sz="1500" spc="-10" dirty="0">
                <a:latin typeface="Noto Sans"/>
                <a:cs typeface="Noto Sans"/>
              </a:rPr>
              <a:t>antecessor:</a:t>
            </a:r>
            <a:endParaRPr sz="1500">
              <a:latin typeface="Noto Sans"/>
              <a:cs typeface="Noto Sans"/>
            </a:endParaRPr>
          </a:p>
          <a:p>
            <a:pPr marL="393065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austeridade fiscal; </a:t>
            </a:r>
            <a:r>
              <a:rPr sz="1500" spc="-50" dirty="0">
                <a:latin typeface="Noto Sans"/>
                <a:cs typeface="Noto Sans"/>
              </a:rPr>
              <a:t>e</a:t>
            </a:r>
            <a:endParaRPr sz="1500">
              <a:latin typeface="Noto Sans"/>
              <a:cs typeface="Noto Sans"/>
            </a:endParaRPr>
          </a:p>
          <a:p>
            <a:pPr marL="393065">
              <a:lnSpc>
                <a:spcPct val="100000"/>
              </a:lnSpc>
              <a:spcBef>
                <a:spcPts val="225"/>
              </a:spcBef>
            </a:pPr>
            <a:r>
              <a:rPr sz="1500" dirty="0">
                <a:latin typeface="Noto Sans"/>
                <a:cs typeface="Noto Sans"/>
              </a:rPr>
              <a:t>aprofundamento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reformas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econômicas;</a:t>
            </a:r>
            <a:endParaRPr sz="1500">
              <a:latin typeface="Noto Sans"/>
              <a:cs typeface="Noto Sans"/>
            </a:endParaRPr>
          </a:p>
          <a:p>
            <a:pPr marL="12700" marR="522605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Reforma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Previdência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(2019):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idade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aposentadoria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50" dirty="0">
                <a:latin typeface="Noto Sans"/>
                <a:cs typeface="Noto Sans"/>
              </a:rPr>
              <a:t>e </a:t>
            </a:r>
            <a:r>
              <a:rPr sz="1500" dirty="0">
                <a:latin typeface="Noto Sans"/>
                <a:cs typeface="Noto Sans"/>
              </a:rPr>
              <a:t>reduziu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valor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benefício;</a:t>
            </a:r>
            <a:endParaRPr sz="1500">
              <a:latin typeface="Noto Sans"/>
              <a:cs typeface="Noto Sans"/>
            </a:endParaRPr>
          </a:p>
          <a:p>
            <a:pPr marL="12700" marR="137795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Autonomia</a:t>
            </a:r>
            <a:r>
              <a:rPr sz="1500" spc="-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Banco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Central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(2021):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órgão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seus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diretores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têm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liberdade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para </a:t>
            </a:r>
            <a:r>
              <a:rPr sz="1500" dirty="0">
                <a:latin typeface="Noto Sans"/>
                <a:cs typeface="Noto Sans"/>
              </a:rPr>
              <a:t>tomar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decisões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acerta 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monetária sem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interferência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 </a:t>
            </a:r>
            <a:r>
              <a:rPr sz="1500" spc="-10" dirty="0">
                <a:latin typeface="Noto Sans"/>
                <a:cs typeface="Noto Sans"/>
              </a:rPr>
              <a:t>governo.</a:t>
            </a:r>
            <a:endParaRPr sz="1500">
              <a:latin typeface="Noto Sans"/>
              <a:cs typeface="Noto Sans"/>
            </a:endParaRPr>
          </a:p>
          <a:p>
            <a:pPr marL="12700" marR="5080">
              <a:lnSpc>
                <a:spcPct val="112500"/>
              </a:lnSpc>
            </a:pPr>
            <a:r>
              <a:rPr sz="1500" dirty="0">
                <a:latin typeface="Noto Sans"/>
                <a:cs typeface="Noto Sans"/>
              </a:rPr>
              <a:t>Estas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reformas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fragilizaram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recuperação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economia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brasileira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pós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governo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Dilma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(Cardoso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e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Reis,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2022;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Carneiro,</a:t>
            </a:r>
            <a:r>
              <a:rPr sz="1500" spc="-15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solidFill>
                  <a:srgbClr val="1281B0"/>
                </a:solidFill>
                <a:latin typeface="Noto Sans"/>
                <a:cs typeface="Noto Sans"/>
              </a:rPr>
              <a:t>2019)</a:t>
            </a:r>
            <a:r>
              <a:rPr sz="1500" spc="-10" dirty="0">
                <a:solidFill>
                  <a:srgbClr val="1281B0"/>
                </a:solidFill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criaram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</a:t>
            </a:r>
            <a:r>
              <a:rPr sz="1500" spc="-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"pano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de </a:t>
            </a:r>
            <a:r>
              <a:rPr sz="1500" dirty="0">
                <a:latin typeface="Noto Sans"/>
                <a:cs typeface="Noto Sans"/>
              </a:rPr>
              <a:t>fundo"</a:t>
            </a:r>
            <a:r>
              <a:rPr sz="1500" spc="-2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para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enfrentamento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causada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pela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pandemia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20" dirty="0">
                <a:latin typeface="Noto Sans"/>
                <a:cs typeface="Noto Sans"/>
              </a:rPr>
              <a:t>Covid- </a:t>
            </a:r>
            <a:r>
              <a:rPr sz="1500" spc="-25" dirty="0">
                <a:latin typeface="Noto Sans"/>
                <a:cs typeface="Noto Sans"/>
              </a:rPr>
              <a:t>19.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8" name="object 8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324224"/>
            <a:ext cx="66675" cy="66674"/>
          </a:xfrm>
          <a:prstGeom prst="rect">
            <a:avLst/>
          </a:prstGeom>
        </p:spPr>
      </p:pic>
      <p:pic>
        <p:nvPicPr>
          <p:cNvPr id="9" name="object 9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3838574"/>
            <a:ext cx="66675" cy="66674"/>
          </a:xfrm>
          <a:prstGeom prst="rect">
            <a:avLst/>
          </a:prstGeom>
        </p:spPr>
      </p:pic>
      <p:pic>
        <p:nvPicPr>
          <p:cNvPr id="10" name="object 10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3371849" y="4352924"/>
            <a:ext cx="66675" cy="66674"/>
          </a:xfrm>
          <a:prstGeom prst="rect">
            <a:avLst/>
          </a:prstGeom>
        </p:spPr>
      </p:pic>
      <p:pic>
        <p:nvPicPr>
          <p:cNvPr id="11" name="object 11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12" name="object 12"/>
          <p:cNvPicPr/>
          <p:nvPr/>
        </p:nvPicPr>
        <p:blipFill>
          <a:blip r:embed="rId6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13" name="object 13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8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1539874" y="1797050"/>
            <a:ext cx="8445500" cy="311150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pc="65" dirty="0"/>
              <a:t>3</a:t>
            </a:r>
            <a:r>
              <a:rPr spc="5" dirty="0"/>
              <a:t> </a:t>
            </a:r>
            <a:r>
              <a:rPr dirty="0"/>
              <a:t>A</a:t>
            </a:r>
            <a:r>
              <a:rPr spc="5" dirty="0"/>
              <a:t> </a:t>
            </a:r>
            <a:r>
              <a:rPr spc="55" dirty="0"/>
              <a:t>PANDEMIA</a:t>
            </a:r>
            <a:r>
              <a:rPr spc="5" dirty="0"/>
              <a:t> </a:t>
            </a:r>
            <a:r>
              <a:rPr spc="165" dirty="0"/>
              <a:t>DE</a:t>
            </a:r>
            <a:r>
              <a:rPr spc="5" dirty="0"/>
              <a:t> </a:t>
            </a:r>
            <a:r>
              <a:rPr spc="120" dirty="0"/>
              <a:t>COVID-</a:t>
            </a:r>
            <a:r>
              <a:rPr spc="-65" dirty="0"/>
              <a:t>19</a:t>
            </a:r>
            <a:r>
              <a:rPr spc="5" dirty="0"/>
              <a:t> </a:t>
            </a:r>
            <a:r>
              <a:rPr spc="140" dirty="0"/>
              <a:t>E</a:t>
            </a:r>
            <a:r>
              <a:rPr spc="5" dirty="0"/>
              <a:t> </a:t>
            </a:r>
            <a:r>
              <a:rPr spc="175" dirty="0"/>
              <a:t>O</a:t>
            </a:r>
            <a:r>
              <a:rPr spc="5" dirty="0"/>
              <a:t> </a:t>
            </a:r>
            <a:r>
              <a:rPr spc="50" dirty="0"/>
              <a:t>IMPACTO</a:t>
            </a:r>
            <a:r>
              <a:rPr spc="5" dirty="0"/>
              <a:t> </a:t>
            </a:r>
            <a:r>
              <a:rPr spc="135" dirty="0"/>
              <a:t>NO</a:t>
            </a:r>
            <a:r>
              <a:rPr spc="5" dirty="0"/>
              <a:t> </a:t>
            </a:r>
            <a:r>
              <a:rPr spc="80" dirty="0"/>
              <a:t>PIB</a:t>
            </a:r>
            <a:r>
              <a:rPr spc="5" dirty="0"/>
              <a:t> </a:t>
            </a:r>
            <a:r>
              <a:rPr spc="140" dirty="0"/>
              <a:t>E</a:t>
            </a:r>
            <a:r>
              <a:rPr spc="5" dirty="0"/>
              <a:t> </a:t>
            </a:r>
            <a:r>
              <a:rPr spc="135" dirty="0"/>
              <a:t>NO</a:t>
            </a:r>
            <a:r>
              <a:rPr spc="5" dirty="0"/>
              <a:t> </a:t>
            </a:r>
            <a:r>
              <a:rPr spc="114" dirty="0"/>
              <a:t>CONSUMO</a:t>
            </a:r>
            <a:r>
              <a:rPr spc="5" dirty="0"/>
              <a:t> </a:t>
            </a:r>
            <a:r>
              <a:rPr spc="95" dirty="0"/>
              <a:t>BRASILEIRO</a:t>
            </a:r>
          </a:p>
        </p:txBody>
      </p:sp>
      <p:sp>
        <p:nvSpPr>
          <p:cNvPr id="3" name="object 3"/>
          <p:cNvSpPr txBox="1"/>
          <p:nvPr/>
        </p:nvSpPr>
        <p:spPr>
          <a:xfrm>
            <a:off x="596899" y="2263775"/>
            <a:ext cx="10332085" cy="253047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12500"/>
              </a:lnSpc>
              <a:spcBef>
                <a:spcPts val="100"/>
              </a:spcBef>
            </a:pPr>
            <a:r>
              <a:rPr sz="1500" dirty="0">
                <a:latin typeface="Noto Sans"/>
                <a:cs typeface="Noto Sans"/>
              </a:rPr>
              <a:t>No</a:t>
            </a:r>
            <a:r>
              <a:rPr sz="1500" spc="9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momento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em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Brasil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vivenciava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uma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crise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econômica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política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que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retardavam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sua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recuperação,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o</a:t>
            </a:r>
            <a:r>
              <a:rPr sz="1500" b="1" spc="110" dirty="0">
                <a:latin typeface="Noto Sans"/>
                <a:cs typeface="Noto Sans"/>
              </a:rPr>
              <a:t> </a:t>
            </a:r>
            <a:r>
              <a:rPr sz="1500" b="1" spc="-20" dirty="0">
                <a:latin typeface="Noto Sans"/>
                <a:cs typeface="Noto Sans"/>
              </a:rPr>
              <a:t>país </a:t>
            </a:r>
            <a:r>
              <a:rPr sz="1500" b="1" dirty="0">
                <a:latin typeface="Noto Sans"/>
                <a:cs typeface="Noto Sans"/>
              </a:rPr>
              <a:t>foi</a:t>
            </a:r>
            <a:r>
              <a:rPr sz="1500" b="1" spc="10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assolado</a:t>
            </a:r>
            <a:r>
              <a:rPr sz="1500" b="1" spc="1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pela</a:t>
            </a:r>
            <a:r>
              <a:rPr sz="1500" b="1" spc="10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pandemia</a:t>
            </a:r>
            <a:r>
              <a:rPr sz="1500" b="1" spc="110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de</a:t>
            </a:r>
            <a:r>
              <a:rPr sz="1500" b="1" spc="110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Covid-</a:t>
            </a:r>
            <a:r>
              <a:rPr sz="1500" b="1" dirty="0">
                <a:latin typeface="Noto Sans"/>
                <a:cs typeface="Noto Sans"/>
              </a:rPr>
              <a:t>19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Negando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gravidade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vírus,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então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presidente,</a:t>
            </a:r>
            <a:r>
              <a:rPr sz="1500" spc="10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seguido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por</a:t>
            </a:r>
            <a:r>
              <a:rPr sz="1500" spc="110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quase </a:t>
            </a:r>
            <a:r>
              <a:rPr sz="1500" dirty="0">
                <a:latin typeface="Noto Sans"/>
                <a:cs typeface="Noto Sans"/>
              </a:rPr>
              <a:t>toda</a:t>
            </a:r>
            <a:r>
              <a:rPr sz="1500" spc="5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sua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equipe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do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poder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executivo,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contrapunha-</a:t>
            </a:r>
            <a:r>
              <a:rPr sz="1500" dirty="0">
                <a:latin typeface="Noto Sans"/>
                <a:cs typeface="Noto Sans"/>
              </a:rPr>
              <a:t>se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contra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as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recomendações</a:t>
            </a:r>
            <a:r>
              <a:rPr sz="1500" spc="65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cientistas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70" dirty="0">
                <a:latin typeface="Noto Sans"/>
                <a:cs typeface="Noto Sans"/>
              </a:rPr>
              <a:t>  </a:t>
            </a:r>
            <a:r>
              <a:rPr sz="1500" spc="-10" dirty="0">
                <a:latin typeface="Noto Sans"/>
                <a:cs typeface="Noto Sans"/>
              </a:rPr>
              <a:t>própria </a:t>
            </a:r>
            <a:r>
              <a:rPr sz="1500" dirty="0">
                <a:latin typeface="Noto Sans"/>
                <a:cs typeface="Noto Sans"/>
              </a:rPr>
              <a:t>Organização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Mundial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Saúde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sobre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isolamento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social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outras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formas</a:t>
            </a:r>
            <a:r>
              <a:rPr sz="1500" spc="24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enfrentamento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à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proliferação</a:t>
            </a:r>
            <a:r>
              <a:rPr sz="1500" spc="25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spc="-10" dirty="0">
                <a:latin typeface="Noto Sans"/>
                <a:cs typeface="Noto Sans"/>
              </a:rPr>
              <a:t>vírus.</a:t>
            </a:r>
            <a:endParaRPr sz="1500">
              <a:latin typeface="Noto Sans"/>
              <a:cs typeface="Noto Sans"/>
            </a:endParaRPr>
          </a:p>
          <a:p>
            <a:pPr marL="12700" marR="5080" algn="just">
              <a:lnSpc>
                <a:spcPct val="112500"/>
              </a:lnSpc>
              <a:spcBef>
                <a:spcPts val="1500"/>
              </a:spcBef>
            </a:pPr>
            <a:r>
              <a:rPr sz="1500" b="1" dirty="0">
                <a:latin typeface="Noto Sans"/>
                <a:cs typeface="Noto Sans"/>
              </a:rPr>
              <a:t>A</a:t>
            </a:r>
            <a:r>
              <a:rPr sz="1500" b="1" spc="44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crise</a:t>
            </a:r>
            <a:r>
              <a:rPr sz="1500" b="1" spc="459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sanitária</a:t>
            </a:r>
            <a:r>
              <a:rPr sz="1500" b="1" spc="46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não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impactou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somente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área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45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saúde,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mas</a:t>
            </a:r>
            <a:r>
              <a:rPr sz="1500" spc="459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também</a:t>
            </a:r>
            <a:r>
              <a:rPr sz="1500" spc="465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teve</a:t>
            </a:r>
            <a:r>
              <a:rPr sz="1500" b="1" spc="459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duro</a:t>
            </a:r>
            <a:r>
              <a:rPr sz="1500" b="1" spc="459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efeito</a:t>
            </a:r>
            <a:r>
              <a:rPr sz="1500" b="1" spc="459" dirty="0">
                <a:latin typeface="Noto Sans"/>
                <a:cs typeface="Noto Sans"/>
              </a:rPr>
              <a:t> </a:t>
            </a:r>
            <a:r>
              <a:rPr sz="1500" b="1" dirty="0">
                <a:latin typeface="Noto Sans"/>
                <a:cs typeface="Noto Sans"/>
              </a:rPr>
              <a:t>na</a:t>
            </a:r>
            <a:r>
              <a:rPr sz="1500" b="1" spc="459" dirty="0">
                <a:latin typeface="Noto Sans"/>
                <a:cs typeface="Noto Sans"/>
              </a:rPr>
              <a:t> </a:t>
            </a:r>
            <a:r>
              <a:rPr sz="1500" b="1" spc="-10" dirty="0">
                <a:latin typeface="Noto Sans"/>
                <a:cs typeface="Noto Sans"/>
              </a:rPr>
              <a:t>economia </a:t>
            </a:r>
            <a:r>
              <a:rPr sz="1500" b="1" dirty="0">
                <a:latin typeface="Noto Sans"/>
                <a:cs typeface="Noto Sans"/>
              </a:rPr>
              <a:t>brasileira</a:t>
            </a:r>
            <a:r>
              <a:rPr sz="1500" dirty="0">
                <a:latin typeface="Noto Sans"/>
                <a:cs typeface="Noto Sans"/>
              </a:rPr>
              <a:t>.</a:t>
            </a:r>
            <a:r>
              <a:rPr sz="1500" spc="31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PIB</a:t>
            </a:r>
            <a:r>
              <a:rPr sz="1500" spc="3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nacional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regrediu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mais</a:t>
            </a:r>
            <a:r>
              <a:rPr sz="1500" spc="3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4%,</a:t>
            </a:r>
            <a:r>
              <a:rPr sz="1500" spc="3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o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desemprego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atingiu</a:t>
            </a:r>
            <a:r>
              <a:rPr sz="1500" spc="3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números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históricos,</a:t>
            </a:r>
            <a:r>
              <a:rPr sz="1500" spc="32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com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330" dirty="0">
                <a:latin typeface="Noto Sans"/>
                <a:cs typeface="Noto Sans"/>
              </a:rPr>
              <a:t> </a:t>
            </a:r>
            <a:r>
              <a:rPr sz="1500" spc="-25" dirty="0">
                <a:latin typeface="Noto Sans"/>
                <a:cs typeface="Noto Sans"/>
              </a:rPr>
              <a:t>do </a:t>
            </a:r>
            <a:r>
              <a:rPr sz="1500" dirty="0">
                <a:latin typeface="Noto Sans"/>
                <a:cs typeface="Noto Sans"/>
              </a:rPr>
              <a:t>número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trabalhadores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informais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sem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carteira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assinada</a:t>
            </a:r>
            <a:r>
              <a:rPr sz="1500" spc="17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aumento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desigualdade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renda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e</a:t>
            </a:r>
            <a:r>
              <a:rPr sz="1500" spc="17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17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pessoas </a:t>
            </a:r>
            <a:r>
              <a:rPr sz="1500" dirty="0">
                <a:latin typeface="Noto Sans"/>
                <a:cs typeface="Noto Sans"/>
              </a:rPr>
              <a:t>vivendo</a:t>
            </a:r>
            <a:r>
              <a:rPr sz="1500" spc="-10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abaixo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linha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dirty="0">
                <a:latin typeface="Noto Sans"/>
                <a:cs typeface="Noto Sans"/>
              </a:rPr>
              <a:t>de</a:t>
            </a:r>
            <a:r>
              <a:rPr sz="1500" spc="-5" dirty="0">
                <a:latin typeface="Noto Sans"/>
                <a:cs typeface="Noto Sans"/>
              </a:rPr>
              <a:t> </a:t>
            </a:r>
            <a:r>
              <a:rPr sz="1500" spc="-10" dirty="0">
                <a:latin typeface="Noto Sans"/>
                <a:cs typeface="Noto Sans"/>
              </a:rPr>
              <a:t>pobreza.</a:t>
            </a:r>
            <a:endParaRPr sz="1500">
              <a:latin typeface="Noto Sans"/>
              <a:cs typeface="Noto Sans"/>
            </a:endParaRPr>
          </a:p>
        </p:txBody>
      </p:sp>
      <p:pic>
        <p:nvPicPr>
          <p:cNvPr id="4" name="object 4"/>
          <p:cNvPicPr/>
          <p:nvPr/>
        </p:nvPicPr>
        <p:blipFill>
          <a:blip r:embed="rId2" cstate="print"/>
          <a:stretch>
            <a:fillRect/>
          </a:stretch>
        </p:blipFill>
        <p:spPr>
          <a:xfrm>
            <a:off x="0" y="5457824"/>
            <a:ext cx="10915649" cy="1028700"/>
          </a:xfrm>
          <a:prstGeom prst="rect">
            <a:avLst/>
          </a:prstGeom>
        </p:spPr>
      </p:pic>
      <p:pic>
        <p:nvPicPr>
          <p:cNvPr id="5" name="object 5"/>
          <p:cNvPicPr/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11525249" cy="1447799"/>
          </a:xfrm>
          <a:prstGeom prst="rect">
            <a:avLst/>
          </a:prstGeom>
        </p:spPr>
      </p:pic>
      <p:sp>
        <p:nvSpPr>
          <p:cNvPr id="6" name="object 6"/>
          <p:cNvSpPr txBox="1"/>
          <p:nvPr/>
        </p:nvSpPr>
        <p:spPr>
          <a:xfrm>
            <a:off x="10849420" y="6128619"/>
            <a:ext cx="498475" cy="259079"/>
          </a:xfrm>
          <a:prstGeom prst="rect">
            <a:avLst/>
          </a:prstGeom>
        </p:spPr>
        <p:txBody>
          <a:bodyPr vert="horz" wrap="square" lIns="0" tIns="24130" rIns="0" bIns="0" rtlCol="0">
            <a:spAutoFit/>
          </a:bodyPr>
          <a:lstStyle/>
          <a:p>
            <a:pPr marL="38100">
              <a:lnSpc>
                <a:spcPct val="100000"/>
              </a:lnSpc>
              <a:spcBef>
                <a:spcPts val="190"/>
              </a:spcBef>
            </a:pPr>
            <a:fld id="{81D60167-4931-47E6-BA6A-407CBD079E47}" type="slidenum"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9</a:t>
            </a:fld>
            <a:r>
              <a:rPr sz="1350" dirty="0">
                <a:solidFill>
                  <a:srgbClr val="1281B0"/>
                </a:solidFill>
                <a:latin typeface="Noto Sans"/>
                <a:cs typeface="Noto Sans"/>
              </a:rPr>
              <a:t> / </a:t>
            </a:r>
            <a:r>
              <a:rPr sz="1350" spc="-25" dirty="0">
                <a:solidFill>
                  <a:srgbClr val="1281B0"/>
                </a:solidFill>
                <a:latin typeface="Noto Sans"/>
                <a:cs typeface="Noto Sans"/>
              </a:rPr>
              <a:t>27</a:t>
            </a:r>
            <a:endParaRPr sz="1350">
              <a:latin typeface="Noto Sans"/>
              <a:cs typeface="Noto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4679</Words>
  <Application>Microsoft Macintosh PowerPoint</Application>
  <PresentationFormat>Personalizar</PresentationFormat>
  <Paragraphs>195</Paragraphs>
  <Slides>27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27</vt:i4>
      </vt:variant>
    </vt:vector>
  </HeadingPairs>
  <TitlesOfParts>
    <vt:vector size="31" baseType="lpstr">
      <vt:lpstr>Calibri</vt:lpstr>
      <vt:lpstr>Noto Sans</vt:lpstr>
      <vt:lpstr>Times New Roman</vt:lpstr>
      <vt:lpstr>Office Theme</vt:lpstr>
      <vt:lpstr>Consumo e endividamento das famílias brasileiras:</vt:lpstr>
      <vt:lpstr>1 INTRODUÇÃO</vt:lpstr>
      <vt:lpstr>Apresentação do PowerPoint</vt:lpstr>
      <vt:lpstr>2 ASCENSÃO E RUPTURA DO PADRÃO DE DESENVOLVIMENTO BRASILEIRO</vt:lpstr>
      <vt:lpstr>Apresentação do PowerPoint</vt:lpstr>
      <vt:lpstr>Apresentação do PowerPoint</vt:lpstr>
      <vt:lpstr>Apresentação do PowerPoint</vt:lpstr>
      <vt:lpstr>Apresentação do PowerPoint</vt:lpstr>
      <vt:lpstr>3 A PANDEMIA DE COVID-19 E O IMPACTO NO PIB E NO CONSUMO BRASILEIRO</vt:lpstr>
      <vt:lpstr>Apresentação do PowerPoint</vt:lpstr>
      <vt:lpstr>4 METODOLOGIA</vt:lpstr>
      <vt:lpstr>5 RESULTADOS E DISCUSSÃO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6 CONCLUSÃO</vt:lpstr>
      <vt:lpstr>Apresentação do PowerPoint</vt:lpstr>
      <vt:lpstr>REFERÊNCIAS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Consumo e endividamento das famílias brasileiras:</dc:title>
  <cp:lastModifiedBy>Luisa Gisele Böck</cp:lastModifiedBy>
  <cp:revision>1</cp:revision>
  <dcterms:created xsi:type="dcterms:W3CDTF">2023-10-08T14:54:05Z</dcterms:created>
  <dcterms:modified xsi:type="dcterms:W3CDTF">2023-10-08T14:55:52Z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2023-10-08T00:00:00Z</vt:filetime>
  </property>
  <property fmtid="{D5CDD505-2E9C-101B-9397-08002B2CF9AE}" pid="3" name="Creator">
    <vt:lpwstr>Chromium</vt:lpwstr>
  </property>
  <property fmtid="{D5CDD505-2E9C-101B-9397-08002B2CF9AE}" pid="4" name="LastSaved">
    <vt:filetime>2023-10-08T00:00:00Z</vt:filetime>
  </property>
</Properties>
</file>